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307" r:id="rId2"/>
    <p:sldId id="394" r:id="rId3"/>
    <p:sldId id="470" r:id="rId4"/>
    <p:sldId id="460" r:id="rId5"/>
    <p:sldId id="524" r:id="rId6"/>
    <p:sldId id="525" r:id="rId7"/>
    <p:sldId id="519" r:id="rId8"/>
    <p:sldId id="520" r:id="rId9"/>
    <p:sldId id="521" r:id="rId10"/>
    <p:sldId id="517" r:id="rId11"/>
    <p:sldId id="395" r:id="rId12"/>
    <p:sldId id="397" r:id="rId13"/>
    <p:sldId id="407" r:id="rId14"/>
    <p:sldId id="584" r:id="rId15"/>
    <p:sldId id="472" r:id="rId16"/>
    <p:sldId id="398" r:id="rId17"/>
    <p:sldId id="468" r:id="rId18"/>
    <p:sldId id="466" r:id="rId19"/>
    <p:sldId id="399" r:id="rId20"/>
    <p:sldId id="481" r:id="rId21"/>
    <p:sldId id="539" r:id="rId22"/>
    <p:sldId id="540" r:id="rId23"/>
    <p:sldId id="541" r:id="rId24"/>
    <p:sldId id="469" r:id="rId25"/>
    <p:sldId id="480" r:id="rId26"/>
    <p:sldId id="475" r:id="rId27"/>
    <p:sldId id="585" r:id="rId28"/>
    <p:sldId id="477" r:id="rId29"/>
    <p:sldId id="478" r:id="rId30"/>
    <p:sldId id="537" r:id="rId31"/>
    <p:sldId id="530" r:id="rId32"/>
    <p:sldId id="533" r:id="rId33"/>
    <p:sldId id="586" r:id="rId34"/>
    <p:sldId id="401" r:id="rId35"/>
    <p:sldId id="471" r:id="rId36"/>
    <p:sldId id="528" r:id="rId37"/>
    <p:sldId id="404" r:id="rId38"/>
    <p:sldId id="536" r:id="rId39"/>
    <p:sldId id="405" r:id="rId40"/>
    <p:sldId id="406" r:id="rId41"/>
    <p:sldId id="411" r:id="rId42"/>
    <p:sldId id="412" r:id="rId43"/>
    <p:sldId id="413" r:id="rId44"/>
    <p:sldId id="408" r:id="rId45"/>
    <p:sldId id="538" r:id="rId46"/>
    <p:sldId id="421" r:id="rId47"/>
    <p:sldId id="638" r:id="rId48"/>
    <p:sldId id="639" r:id="rId49"/>
    <p:sldId id="419" r:id="rId50"/>
    <p:sldId id="415" r:id="rId51"/>
    <p:sldId id="416" r:id="rId52"/>
    <p:sldId id="417" r:id="rId53"/>
    <p:sldId id="418" r:id="rId54"/>
    <p:sldId id="640" r:id="rId55"/>
    <p:sldId id="420" r:id="rId56"/>
    <p:sldId id="542" r:id="rId57"/>
    <p:sldId id="402" r:id="rId58"/>
    <p:sldId id="545" r:id="rId59"/>
    <p:sldId id="546" r:id="rId60"/>
    <p:sldId id="547" r:id="rId61"/>
    <p:sldId id="548" r:id="rId62"/>
    <p:sldId id="549" r:id="rId63"/>
    <p:sldId id="550" r:id="rId64"/>
    <p:sldId id="582" r:id="rId65"/>
    <p:sldId id="583" r:id="rId66"/>
    <p:sldId id="523" r:id="rId67"/>
    <p:sldId id="331" r:id="rId68"/>
    <p:sldId id="529" r:id="rId6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30">
          <p15:clr>
            <a:srgbClr val="A4A3A4"/>
          </p15:clr>
        </p15:guide>
        <p15:guide id="2" pos="28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A4A3A4"/>
          </p15:clr>
        </p15:guide>
        <p15:guide id="2" pos="212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4F85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78606" autoAdjust="0"/>
  </p:normalViewPr>
  <p:slideViewPr>
    <p:cSldViewPr>
      <p:cViewPr varScale="1">
        <p:scale>
          <a:sx n="100" d="100"/>
          <a:sy n="100" d="100"/>
        </p:scale>
        <p:origin x="1968" y="72"/>
      </p:cViewPr>
      <p:guideLst>
        <p:guide orient="horz" pos="2330"/>
        <p:guide pos="282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44" y="-90"/>
      </p:cViewPr>
      <p:guideLst>
        <p:guide orient="horz" pos="3106"/>
        <p:guide pos="2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27452-782F-49E0-9B17-FBCE26ACB9FC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C4EFA-4355-4222-BF03-990C07152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31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56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4EFA-4355-4222-BF03-990C07152FDE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8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noFill/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anose="0208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285" y="1700808"/>
            <a:ext cx="8143056" cy="136815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60350"/>
            <a:ext cx="3743325" cy="576263"/>
          </a:xfrm>
        </p:spPr>
        <p:txBody>
          <a:bodyPr/>
          <a:lstStyle>
            <a:lvl1pPr marL="0" indent="0">
              <a:buNone/>
              <a:defRPr>
                <a:latin typeface="黑体" panose="02010600030101010101" pitchFamily="2" charset="-122"/>
                <a:ea typeface="黑体" panose="0201060003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2915816" y="3645024"/>
            <a:ext cx="3743325" cy="2232248"/>
          </a:xfrm>
        </p:spPr>
        <p:txBody>
          <a:bodyPr anchor="ctr" anchorCtr="0"/>
          <a:lstStyle>
            <a:lvl1pPr marL="0" indent="0">
              <a:buNone/>
              <a:defRPr sz="2400">
                <a:latin typeface="黑体" panose="02010600030101010101" pitchFamily="2" charset="-122"/>
                <a:ea typeface="黑体" panose="0201060003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pic>
        <p:nvPicPr>
          <p:cNvPr id="8" name="Picture 2" descr="E:\stuff\res\path315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0973"/>
            <a:ext cx="2863801" cy="9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anose="0208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76" y="-5680"/>
            <a:ext cx="7042348" cy="554360"/>
          </a:xfrm>
        </p:spPr>
        <p:txBody>
          <a:bodyPr>
            <a:normAutofit/>
          </a:bodyPr>
          <a:lstStyle>
            <a:lvl1pPr marL="182880" algn="l">
              <a:defRPr sz="3600" baseline="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199" y="6477000"/>
            <a:ext cx="1080000" cy="360000"/>
          </a:xfrm>
        </p:spPr>
        <p:txBody>
          <a:bodyPr/>
          <a:lstStyle>
            <a:lvl1pPr>
              <a:defRPr sz="1600">
                <a:solidFill>
                  <a:srgbClr val="7030A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0" y="6477000"/>
            <a:ext cx="8100392" cy="3600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7030A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Picture 2" descr="E:\stuff\res\path3154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982"/>
            <a:ext cx="1944216" cy="5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8"/>
          <p:cNvSpPr txBox="1">
            <a:spLocks noGrp="1"/>
          </p:cNvSpPr>
          <p:nvPr>
            <p:ph type="body" idx="1"/>
          </p:nvPr>
        </p:nvSpPr>
        <p:spPr>
          <a:xfrm>
            <a:off x="251520" y="764704"/>
            <a:ext cx="8640960" cy="5688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rtl="0">
              <a:defRPr sz="2800" baseline="0">
                <a:latin typeface="Times New Roman" pitchFamily="18" charset="0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anose="0208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76" y="-5680"/>
            <a:ext cx="7042348" cy="554360"/>
          </a:xfrm>
        </p:spPr>
        <p:txBody>
          <a:bodyPr>
            <a:normAutofit/>
          </a:bodyPr>
          <a:lstStyle>
            <a:lvl1pPr marL="182880" algn="l">
              <a:defRPr sz="3600" baseline="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199" y="6477000"/>
            <a:ext cx="1080000" cy="360000"/>
          </a:xfrm>
        </p:spPr>
        <p:txBody>
          <a:bodyPr/>
          <a:lstStyle>
            <a:lvl1pPr>
              <a:defRPr sz="1600">
                <a:solidFill>
                  <a:srgbClr val="7030A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0" y="6477000"/>
            <a:ext cx="8100392" cy="3600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7030A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Picture 2" descr="E:\stuff\res\path3154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-27384"/>
            <a:ext cx="2088232" cy="6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8"/>
          <p:cNvSpPr txBox="1">
            <a:spLocks noGrp="1"/>
          </p:cNvSpPr>
          <p:nvPr>
            <p:ph type="body" idx="1"/>
          </p:nvPr>
        </p:nvSpPr>
        <p:spPr>
          <a:xfrm>
            <a:off x="251520" y="764704"/>
            <a:ext cx="8640960" cy="5688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rtl="0">
              <a:defRPr sz="2800" baseline="0">
                <a:latin typeface="Times New Roman" pitchFamily="18" charset="0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anose="0208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76" y="-5680"/>
            <a:ext cx="7042348" cy="554360"/>
          </a:xfrm>
        </p:spPr>
        <p:txBody>
          <a:bodyPr>
            <a:normAutofit/>
          </a:bodyPr>
          <a:lstStyle>
            <a:lvl1pPr marL="182880" algn="l">
              <a:defRPr sz="3600" baseline="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199" y="6477000"/>
            <a:ext cx="1080000" cy="360000"/>
          </a:xfrm>
        </p:spPr>
        <p:txBody>
          <a:bodyPr/>
          <a:lstStyle>
            <a:lvl1pPr>
              <a:defRPr sz="1600">
                <a:solidFill>
                  <a:srgbClr val="7030A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0" y="6477000"/>
            <a:ext cx="8100392" cy="3600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7030A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Picture 2" descr="E:\stuff\res\path3154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982"/>
            <a:ext cx="1944216" cy="5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199" y="6477000"/>
            <a:ext cx="1080000" cy="360000"/>
          </a:xfrm>
        </p:spPr>
        <p:txBody>
          <a:bodyPr/>
          <a:lstStyle>
            <a:lvl1pPr>
              <a:defRPr sz="1600">
                <a:solidFill>
                  <a:srgbClr val="7030A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0" y="6477000"/>
            <a:ext cx="8100392" cy="36000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7030A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199" y="6477000"/>
            <a:ext cx="1080000" cy="360000"/>
          </a:xfrm>
        </p:spPr>
        <p:txBody>
          <a:bodyPr/>
          <a:lstStyle>
            <a:lvl1pPr>
              <a:defRPr sz="1600">
                <a:solidFill>
                  <a:srgbClr val="7030A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0" y="6477000"/>
            <a:ext cx="8100392" cy="36000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7030A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256928" y="2852936"/>
            <a:ext cx="3331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atin typeface="方正舒体" pitchFamily="2" charset="-122"/>
                <a:ea typeface="方正舒体" pitchFamily="2" charset="-122"/>
              </a:rPr>
              <a:t>Thanks!</a:t>
            </a:r>
          </a:p>
          <a:p>
            <a:r>
              <a:rPr lang="en-US" altLang="zh-CN" sz="6000" b="1" dirty="0">
                <a:latin typeface="方正舒体" pitchFamily="2" charset="-122"/>
                <a:ea typeface="方正舒体" pitchFamily="2" charset="-122"/>
              </a:rPr>
              <a:t>Q</a:t>
            </a:r>
            <a:r>
              <a:rPr lang="en-US" altLang="zh-CN" sz="6000" b="1" baseline="0" dirty="0">
                <a:latin typeface="方正舒体" pitchFamily="2" charset="-122"/>
                <a:ea typeface="方正舒体" pitchFamily="2" charset="-122"/>
              </a:rPr>
              <a:t> &amp; A</a:t>
            </a:r>
            <a:r>
              <a:rPr lang="en-US" altLang="zh-CN" sz="6000" b="1" dirty="0"/>
              <a:t> </a:t>
            </a:r>
          </a:p>
        </p:txBody>
      </p:sp>
      <p:pic>
        <p:nvPicPr>
          <p:cNvPr id="5" name="Picture 2" descr="E:\stuff\res\path3154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4624"/>
            <a:ext cx="2520280" cy="79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7414"/>
            <a:ext cx="9144000" cy="183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-7913" y="6381328"/>
            <a:ext cx="75545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邓磊，</a:t>
            </a:r>
            <a:r>
              <a:rPr lang="en-US" altLang="zh-CN" sz="2000" b="1" dirty="0"/>
              <a:t>清华</a:t>
            </a:r>
            <a:r>
              <a:rPr lang="zh-CN" altLang="en-US" sz="2000" b="1" dirty="0"/>
              <a:t>自动化系，</a:t>
            </a:r>
            <a:r>
              <a:rPr lang="en-US" altLang="zh-CN" sz="2000" b="1" dirty="0"/>
              <a:t>13426197838, dally211@163.com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anose="02080604020202020204" pitchFamily="34" charset="0"/>
            </a:endParaRPr>
          </a:p>
        </p:txBody>
      </p:sp>
      <p:pic>
        <p:nvPicPr>
          <p:cNvPr id="10" name="Picture 2" descr="E:\stuff\res\path3154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982"/>
            <a:ext cx="1944216" cy="5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7414"/>
            <a:ext cx="9144000" cy="183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anose="0208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76" y="-5680"/>
            <a:ext cx="7042348" cy="554360"/>
          </a:xfrm>
        </p:spPr>
        <p:txBody>
          <a:bodyPr>
            <a:normAutofit/>
          </a:bodyPr>
          <a:lstStyle>
            <a:lvl1pPr marL="182880" algn="l">
              <a:defRPr sz="3600" baseline="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199" y="6477000"/>
            <a:ext cx="1080000" cy="360000"/>
          </a:xfrm>
        </p:spPr>
        <p:txBody>
          <a:bodyPr/>
          <a:lstStyle>
            <a:lvl1pPr>
              <a:defRPr sz="2800">
                <a:solidFill>
                  <a:srgbClr val="7030A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0" y="6477000"/>
            <a:ext cx="8100392" cy="360000"/>
          </a:xfrm>
        </p:spPr>
        <p:txBody>
          <a:bodyPr/>
          <a:lstStyle>
            <a:lvl1pPr marL="0" indent="0">
              <a:buNone/>
              <a:defRPr sz="1800" b="1">
                <a:solidFill>
                  <a:srgbClr val="7030A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Picture 2" descr="E:\stuff\res\path3154.png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982"/>
            <a:ext cx="1944216" cy="5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8"/>
          <p:cNvSpPr txBox="1">
            <a:spLocks noGrp="1"/>
          </p:cNvSpPr>
          <p:nvPr>
            <p:ph type="body" idx="1"/>
          </p:nvPr>
        </p:nvSpPr>
        <p:spPr>
          <a:xfrm>
            <a:off x="251520" y="764704"/>
            <a:ext cx="8640960" cy="5688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rtl="0">
              <a:defRPr sz="2800" baseline="0">
                <a:latin typeface="Times New Roman" pitchFamily="18" charset="0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7414"/>
            <a:ext cx="9144000" cy="183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anose="0208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76" y="-5680"/>
            <a:ext cx="7042348" cy="554360"/>
          </a:xfrm>
        </p:spPr>
        <p:txBody>
          <a:bodyPr>
            <a:normAutofit/>
          </a:bodyPr>
          <a:lstStyle>
            <a:lvl1pPr marL="182880" algn="l">
              <a:defRPr sz="3600" baseline="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199" y="6477000"/>
            <a:ext cx="1080000" cy="360000"/>
          </a:xfrm>
        </p:spPr>
        <p:txBody>
          <a:bodyPr/>
          <a:lstStyle>
            <a:lvl1pPr>
              <a:defRPr sz="1600">
                <a:solidFill>
                  <a:srgbClr val="7030A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0" y="6477000"/>
            <a:ext cx="8100392" cy="3600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7030A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Picture 2" descr="E:\stuff\res\path3154.png"/>
          <p:cNvPicPr>
            <a:picLocks noChangeAspect="1" noChangeArrowheads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982"/>
            <a:ext cx="1944216" cy="5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8"/>
          <p:cNvSpPr txBox="1">
            <a:spLocks noGrp="1"/>
          </p:cNvSpPr>
          <p:nvPr>
            <p:ph type="body" idx="1"/>
          </p:nvPr>
        </p:nvSpPr>
        <p:spPr>
          <a:xfrm>
            <a:off x="251520" y="764704"/>
            <a:ext cx="8640960" cy="5688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rtl="0">
              <a:defRPr sz="2800" baseline="0">
                <a:latin typeface="Times New Roman" pitchFamily="18" charset="0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4"/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8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8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_distribu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jpeg"/><Relationship Id="rId18" Type="http://schemas.openxmlformats.org/officeDocument/2006/relationships/image" Target="../media/image74.jpeg"/><Relationship Id="rId3" Type="http://schemas.openxmlformats.org/officeDocument/2006/relationships/image" Target="../media/image59.jpeg"/><Relationship Id="rId21" Type="http://schemas.openxmlformats.org/officeDocument/2006/relationships/image" Target="../media/image77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17" Type="http://schemas.openxmlformats.org/officeDocument/2006/relationships/image" Target="../media/image73.jpeg"/><Relationship Id="rId25" Type="http://schemas.openxmlformats.org/officeDocument/2006/relationships/image" Target="../media/image81.jpeg"/><Relationship Id="rId2" Type="http://schemas.openxmlformats.org/officeDocument/2006/relationships/image" Target="../media/image58.jpeg"/><Relationship Id="rId16" Type="http://schemas.openxmlformats.org/officeDocument/2006/relationships/image" Target="../media/image72.jpeg"/><Relationship Id="rId20" Type="http://schemas.openxmlformats.org/officeDocument/2006/relationships/image" Target="../media/image7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24" Type="http://schemas.openxmlformats.org/officeDocument/2006/relationships/image" Target="../media/image80.jpeg"/><Relationship Id="rId5" Type="http://schemas.openxmlformats.org/officeDocument/2006/relationships/image" Target="../media/image61.jpeg"/><Relationship Id="rId15" Type="http://schemas.openxmlformats.org/officeDocument/2006/relationships/image" Target="../media/image71.jpeg"/><Relationship Id="rId23" Type="http://schemas.openxmlformats.org/officeDocument/2006/relationships/image" Target="../media/image79.jpeg"/><Relationship Id="rId10" Type="http://schemas.openxmlformats.org/officeDocument/2006/relationships/image" Target="../media/image66.jpeg"/><Relationship Id="rId19" Type="http://schemas.openxmlformats.org/officeDocument/2006/relationships/image" Target="../media/image75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Relationship Id="rId14" Type="http://schemas.openxmlformats.org/officeDocument/2006/relationships/image" Target="../media/image70.jpeg"/><Relationship Id="rId22" Type="http://schemas.openxmlformats.org/officeDocument/2006/relationships/image" Target="../media/image7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image" Target="../media/image85.jpeg"/><Relationship Id="rId3" Type="http://schemas.openxmlformats.org/officeDocument/2006/relationships/image" Target="../media/image79.jpeg"/><Relationship Id="rId7" Type="http://schemas.openxmlformats.org/officeDocument/2006/relationships/image" Target="../media/image73.jpeg"/><Relationship Id="rId12" Type="http://schemas.openxmlformats.org/officeDocument/2006/relationships/image" Target="../media/image84.jpeg"/><Relationship Id="rId17" Type="http://schemas.openxmlformats.org/officeDocument/2006/relationships/image" Target="../media/image78.jpeg"/><Relationship Id="rId2" Type="http://schemas.openxmlformats.org/officeDocument/2006/relationships/image" Target="../media/image66.jpeg"/><Relationship Id="rId16" Type="http://schemas.openxmlformats.org/officeDocument/2006/relationships/image" Target="../media/image7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jpeg"/><Relationship Id="rId11" Type="http://schemas.openxmlformats.org/officeDocument/2006/relationships/image" Target="../media/image83.jpeg"/><Relationship Id="rId5" Type="http://schemas.openxmlformats.org/officeDocument/2006/relationships/image" Target="../media/image68.jpeg"/><Relationship Id="rId15" Type="http://schemas.openxmlformats.org/officeDocument/2006/relationships/image" Target="../media/image76.jpeg"/><Relationship Id="rId10" Type="http://schemas.openxmlformats.org/officeDocument/2006/relationships/image" Target="../media/image82.jpeg"/><Relationship Id="rId4" Type="http://schemas.openxmlformats.org/officeDocument/2006/relationships/image" Target="../media/image58.jpeg"/><Relationship Id="rId9" Type="http://schemas.openxmlformats.org/officeDocument/2006/relationships/image" Target="../media/image72.jpeg"/><Relationship Id="rId14" Type="http://schemas.openxmlformats.org/officeDocument/2006/relationships/image" Target="../media/image8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image" Target="../media/image83.jpeg"/><Relationship Id="rId18" Type="http://schemas.openxmlformats.org/officeDocument/2006/relationships/image" Target="../media/image75.jpeg"/><Relationship Id="rId3" Type="http://schemas.openxmlformats.org/officeDocument/2006/relationships/image" Target="../media/image79.jpeg"/><Relationship Id="rId7" Type="http://schemas.openxmlformats.org/officeDocument/2006/relationships/image" Target="../media/image73.jpeg"/><Relationship Id="rId12" Type="http://schemas.openxmlformats.org/officeDocument/2006/relationships/image" Target="../media/image77.jpeg"/><Relationship Id="rId17" Type="http://schemas.openxmlformats.org/officeDocument/2006/relationships/image" Target="../media/image74.jpeg"/><Relationship Id="rId2" Type="http://schemas.openxmlformats.org/officeDocument/2006/relationships/image" Target="../media/image66.jpeg"/><Relationship Id="rId16" Type="http://schemas.openxmlformats.org/officeDocument/2006/relationships/image" Target="../media/image85.jpeg"/><Relationship Id="rId20" Type="http://schemas.openxmlformats.org/officeDocument/2006/relationships/image" Target="../media/image8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jpeg"/><Relationship Id="rId11" Type="http://schemas.openxmlformats.org/officeDocument/2006/relationships/image" Target="../media/image76.jpeg"/><Relationship Id="rId5" Type="http://schemas.openxmlformats.org/officeDocument/2006/relationships/image" Target="../media/image68.jpeg"/><Relationship Id="rId15" Type="http://schemas.openxmlformats.org/officeDocument/2006/relationships/image" Target="../media/image88.jpeg"/><Relationship Id="rId10" Type="http://schemas.openxmlformats.org/officeDocument/2006/relationships/image" Target="../media/image87.jpeg"/><Relationship Id="rId19" Type="http://schemas.openxmlformats.org/officeDocument/2006/relationships/image" Target="../media/image78.jpeg"/><Relationship Id="rId4" Type="http://schemas.openxmlformats.org/officeDocument/2006/relationships/image" Target="../media/image58.jpeg"/><Relationship Id="rId9" Type="http://schemas.openxmlformats.org/officeDocument/2006/relationships/image" Target="../media/image72.jpeg"/><Relationship Id="rId14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/>
              <a:t>Linux</a:t>
            </a:r>
            <a:r>
              <a:rPr lang="zh-CN" altLang="en-US" sz="4000" dirty="0"/>
              <a:t>体系架构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907704" y="3645024"/>
            <a:ext cx="5760640" cy="2232248"/>
          </a:xfrm>
        </p:spPr>
        <p:txBody>
          <a:bodyPr/>
          <a:lstStyle/>
          <a:p>
            <a:r>
              <a:rPr lang="zh-CN" altLang="en-US" dirty="0"/>
              <a:t>        主讲人：邓 磊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zh-CN" altLang="en-US" sz="1800" dirty="0"/>
              <a:t>清华大学自动化系计算机视觉实验室 博士后</a:t>
            </a:r>
            <a:r>
              <a:rPr lang="zh-CN" altLang="en-US" dirty="0">
                <a:solidFill>
                  <a:schemeClr val="bg1"/>
                </a:solidFill>
              </a:rPr>
              <a:t>方向：计算机视觉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12654">
        <p:cut/>
      </p:transition>
    </mc:Choice>
    <mc:Fallback>
      <p:transition advTm="12654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995" y="743585"/>
            <a:ext cx="1323340" cy="511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LINUX 操作系统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82245" y="3237865"/>
            <a:ext cx="8778875" cy="3449320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几大特点</a:t>
            </a:r>
          </a:p>
          <a:p>
            <a:pPr lvl="1"/>
            <a:r>
              <a:rPr lang="en-US" altLang="en-US"/>
              <a:t>Portable</a:t>
            </a:r>
          </a:p>
          <a:p>
            <a:pPr lvl="1"/>
            <a:r>
              <a:rPr lang="en-US" altLang="en-US"/>
              <a:t>Open Source</a:t>
            </a:r>
          </a:p>
          <a:p>
            <a:pPr lvl="1"/>
            <a:r>
              <a:rPr lang="en-US" altLang="en-US"/>
              <a:t>Multi User</a:t>
            </a:r>
          </a:p>
          <a:p>
            <a:pPr lvl="1"/>
            <a:r>
              <a:rPr lang="en-US" altLang="en-US"/>
              <a:t>Multiprogramming</a:t>
            </a:r>
          </a:p>
          <a:p>
            <a:pPr lvl="1"/>
            <a:r>
              <a:rPr lang="en-US" altLang="en-US"/>
              <a:t>Hierarchal File System</a:t>
            </a:r>
          </a:p>
          <a:p>
            <a:pPr lvl="1"/>
            <a:r>
              <a:rPr lang="en-US" altLang="en-US"/>
              <a:t>Shell</a:t>
            </a:r>
          </a:p>
          <a:p>
            <a:pPr lvl="1"/>
            <a:r>
              <a:rPr lang="en-US" altLang="en-US"/>
              <a:t>Security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" y="743585"/>
            <a:ext cx="7669530" cy="2183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30" y="2926715"/>
            <a:ext cx="4400550" cy="36728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47560" y="16510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桥梁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858635" y="26549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引擎比喻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History of Unix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1520" y="764704"/>
            <a:ext cx="8568952" cy="1751424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Unix</a:t>
            </a:r>
          </a:p>
          <a:p>
            <a:pPr lvl="1"/>
            <a:r>
              <a:rPr lang="zh-CN" altLang="en-US" dirty="0"/>
              <a:t>第一个多任务，多用户操作系统，</a:t>
            </a:r>
            <a:r>
              <a:rPr lang="en-US" altLang="zh-CN" dirty="0"/>
              <a:t>1970</a:t>
            </a:r>
            <a:r>
              <a:rPr lang="zh-CN" altLang="en-US" dirty="0"/>
              <a:t>年贝尔实验室</a:t>
            </a:r>
            <a:r>
              <a:rPr lang="en-US" altLang="zh-CN" dirty="0"/>
              <a:t>Ken </a:t>
            </a:r>
            <a:r>
              <a:rPr lang="en-US" altLang="zh-CN" dirty="0" err="1"/>
              <a:t>Thopson</a:t>
            </a:r>
            <a:r>
              <a:rPr lang="en-US" altLang="zh-CN" dirty="0"/>
              <a:t>, Dennis Ritchie</a:t>
            </a:r>
            <a:r>
              <a:rPr lang="zh-CN" altLang="en-US" dirty="0"/>
              <a:t>完成</a:t>
            </a:r>
            <a:endParaRPr lang="en-US" altLang="zh-CN" dirty="0"/>
          </a:p>
          <a:p>
            <a:pPr lvl="1"/>
            <a:r>
              <a:rPr lang="en-US" altLang="zh-CN" dirty="0"/>
              <a:t>Written by invented C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 b="19693"/>
          <a:stretch>
            <a:fillRect/>
          </a:stretch>
        </p:blipFill>
        <p:spPr>
          <a:xfrm>
            <a:off x="1236439" y="2424956"/>
            <a:ext cx="6840760" cy="4176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60" y="2204453"/>
            <a:ext cx="5999228" cy="45511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名人轶事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1520" y="764704"/>
            <a:ext cx="2713740" cy="3528392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/>
              <a:t>Lions</a:t>
            </a:r>
            <a:r>
              <a:rPr lang="zh-CN" altLang="en-US" dirty="0"/>
              <a:t>源码分析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GNU</a:t>
            </a:r>
            <a:r>
              <a:rPr lang="zh-CN" altLang="en-US" dirty="0"/>
              <a:t>开源世界</a:t>
            </a:r>
            <a:endParaRPr lang="en-US" altLang="zh-CN" dirty="0"/>
          </a:p>
          <a:p>
            <a:pPr lvl="1"/>
            <a:r>
              <a:rPr lang="en-US" altLang="zh-CN" dirty="0"/>
              <a:t> is not Unix</a:t>
            </a:r>
          </a:p>
          <a:p>
            <a:pPr lvl="1"/>
            <a:r>
              <a:rPr lang="en-US" altLang="zh-CN" dirty="0"/>
              <a:t>Richard Stallman</a:t>
            </a:r>
          </a:p>
          <a:p>
            <a:pPr lvl="1"/>
            <a:r>
              <a:rPr lang="en-US" altLang="zh-CN" dirty="0" err="1"/>
              <a:t>Gcc</a:t>
            </a:r>
            <a:r>
              <a:rPr lang="en-US" altLang="zh-CN" dirty="0"/>
              <a:t>, </a:t>
            </a:r>
            <a:r>
              <a:rPr lang="en-US" altLang="zh-CN" dirty="0" err="1"/>
              <a:t>emacs</a:t>
            </a:r>
            <a:endParaRPr lang="en-US" altLang="zh-CN" dirty="0"/>
          </a:p>
          <a:p>
            <a:pPr lvl="1"/>
            <a:r>
              <a:rPr lang="en-US" altLang="zh-CN" dirty="0" err="1"/>
              <a:t>hurd</a:t>
            </a:r>
            <a:endParaRPr lang="en-US" altLang="zh-CN" dirty="0"/>
          </a:p>
          <a:p>
            <a:r>
              <a:rPr lang="en-US" altLang="zh-CN" dirty="0"/>
              <a:t>Linux vs </a:t>
            </a:r>
            <a:r>
              <a:rPr lang="en-US" altLang="zh-CN" dirty="0" err="1"/>
              <a:t>Minix</a:t>
            </a:r>
            <a:endParaRPr lang="en-US" altLang="zh-CN" dirty="0"/>
          </a:p>
          <a:p>
            <a:r>
              <a:rPr lang="en-US" altLang="zh-CN" dirty="0"/>
              <a:t>Linux Zen:</a:t>
            </a:r>
          </a:p>
          <a:p>
            <a:pPr lvl="1"/>
            <a:r>
              <a:rPr lang="zh-CN" altLang="en-US" dirty="0"/>
              <a:t>集百家之长</a:t>
            </a:r>
            <a:r>
              <a:rPr lang="en-US" altLang="zh-CN" dirty="0"/>
              <a:t>,</a:t>
            </a:r>
            <a:r>
              <a:rPr lang="zh-CN" altLang="en-US" dirty="0"/>
              <a:t>方可无敌于天下</a:t>
            </a:r>
            <a:endParaRPr lang="en-US" altLang="zh-CN" dirty="0"/>
          </a:p>
          <a:p>
            <a:r>
              <a:rPr lang="en-US" altLang="zh-CN" dirty="0"/>
              <a:t>[Linux Zen] </a:t>
            </a:r>
            <a:r>
              <a:rPr lang="zh-CN" altLang="en-US" dirty="0"/>
              <a:t>适用于代码级，函数</a:t>
            </a:r>
            <a:r>
              <a:rPr lang="en-US" altLang="zh-CN" dirty="0"/>
              <a:t>/Class</a:t>
            </a:r>
            <a:r>
              <a:rPr lang="zh-CN" altLang="en-US" dirty="0"/>
              <a:t>级</a:t>
            </a:r>
            <a:r>
              <a:rPr lang="en-US" altLang="zh-CN" dirty="0"/>
              <a:t>, </a:t>
            </a:r>
            <a:r>
              <a:rPr lang="zh-CN" altLang="en-US" dirty="0"/>
              <a:t>文件级，命令行级，软件包级，系统级，延伸至各种地方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16" y="753120"/>
            <a:ext cx="1753188" cy="13464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93" y="808208"/>
            <a:ext cx="2316907" cy="12974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2" y="648234"/>
            <a:ext cx="1391619" cy="15562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2" y="4077072"/>
            <a:ext cx="2929608" cy="2233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三个视角：</a:t>
            </a:r>
            <a:r>
              <a:rPr lang="en-US" altLang="zh-CN" dirty="0"/>
              <a:t>The Linux Black Hole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1" r="-1364"/>
          <a:stretch>
            <a:fillRect/>
          </a:stretch>
        </p:blipFill>
        <p:spPr>
          <a:xfrm>
            <a:off x="39306" y="641982"/>
            <a:ext cx="9064647" cy="6195018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96785" y="115443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使用者视角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93040" y="599503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开发者视角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14935" y="769620"/>
            <a:ext cx="2481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上帝视角：站在黑洞里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虫洞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21690" y="1240790"/>
            <a:ext cx="7240270" cy="4682490"/>
            <a:chOff x="2195" y="2446"/>
            <a:chExt cx="9600" cy="639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5" y="2446"/>
              <a:ext cx="9600" cy="6390"/>
            </a:xfrm>
            <a:prstGeom prst="rect">
              <a:avLst/>
            </a:prstGeom>
          </p:spPr>
        </p:pic>
        <p:sp>
          <p:nvSpPr>
            <p:cNvPr id="11" name="Text Box 10"/>
            <p:cNvSpPr txBox="1"/>
            <p:nvPr/>
          </p:nvSpPr>
          <p:spPr>
            <a:xfrm>
              <a:off x="7839" y="5563"/>
              <a:ext cx="1394" cy="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kernel</a:t>
              </a: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8545" y="3754"/>
              <a:ext cx="2463" cy="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applications</a:t>
              </a: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9233" y="7031"/>
              <a:ext cx="1658" cy="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devices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LINUX的构成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470" y="822960"/>
            <a:ext cx="5394325" cy="5654040"/>
          </a:xfrm>
        </p:spPr>
        <p:txBody>
          <a:bodyPr>
            <a:normAutofit fontScale="77500" lnSpcReduction="10000"/>
          </a:bodyPr>
          <a:lstStyle/>
          <a:p>
            <a:r>
              <a:rPr lang="en-US" altLang="en-US"/>
              <a:t>肉身 + 灵魂</a:t>
            </a:r>
          </a:p>
          <a:p>
            <a:endParaRPr lang="en-US" altLang="en-US"/>
          </a:p>
          <a:p>
            <a:r>
              <a:rPr lang="en-US" altLang="en-US"/>
              <a:t>肉身是什么</a:t>
            </a:r>
          </a:p>
          <a:p>
            <a:pPr lvl="1"/>
            <a:r>
              <a:rPr lang="en-US" altLang="en-US"/>
              <a:t>死的</a:t>
            </a:r>
          </a:p>
          <a:p>
            <a:pPr lvl="1"/>
            <a:r>
              <a:rPr lang="en-US" altLang="en-US"/>
              <a:t>就是存在硬盘上的文件，LINUX ZEN: 一切皆文件</a:t>
            </a:r>
          </a:p>
          <a:p>
            <a:pPr lvl="1"/>
            <a:r>
              <a:rPr lang="en-US" altLang="en-US"/>
              <a:t>内核文件 + 目录结构 + 软件包（类比引擎+船身+集装箱）</a:t>
            </a:r>
          </a:p>
          <a:p>
            <a:pPr lvl="1"/>
            <a:r>
              <a:rPr lang="en-US" altLang="en-US"/>
              <a:t>软件包中提供各式各样的程序(命令行，图形界面)</a:t>
            </a:r>
          </a:p>
          <a:p>
            <a:pPr lvl="1"/>
            <a:endParaRPr lang="en-US" altLang="en-US"/>
          </a:p>
          <a:p>
            <a:pPr lvl="0"/>
            <a:r>
              <a:rPr lang="en-US" altLang="en-US"/>
              <a:t>灵魂是什么</a:t>
            </a:r>
          </a:p>
          <a:p>
            <a:pPr lvl="1"/>
            <a:r>
              <a:rPr lang="en-US" altLang="en-US"/>
              <a:t>活的</a:t>
            </a:r>
          </a:p>
          <a:p>
            <a:pPr lvl="1"/>
            <a:r>
              <a:rPr lang="en-US" altLang="en-US"/>
              <a:t>运行命令行(CLI)，图形界面（GUI)产生的进程</a:t>
            </a:r>
          </a:p>
          <a:p>
            <a:pPr lvl="1"/>
            <a:r>
              <a:rPr lang="en-US" altLang="en-US"/>
              <a:t>内核驱动着一切</a:t>
            </a:r>
          </a:p>
          <a:p>
            <a:pPr lvl="1"/>
            <a:r>
              <a:rPr lang="en-US" altLang="en-US"/>
              <a:t>存在一些活的文件，/proc/, /sys</a:t>
            </a:r>
          </a:p>
          <a:p>
            <a:pPr marL="457200" lvl="1" indent="0">
              <a:buNone/>
            </a:pP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660" y="3313430"/>
            <a:ext cx="3571875" cy="2981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60" y="767080"/>
            <a:ext cx="3600450" cy="254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Linux </a:t>
            </a:r>
            <a:r>
              <a:rPr lang="en-US" altLang="zh-CN" dirty="0" err="1"/>
              <a:t>Distrubution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611560"/>
            <a:ext cx="2537321" cy="58654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8115" y="461010"/>
            <a:ext cx="539242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>
                <a:sym typeface="+mn-ea"/>
              </a:rPr>
              <a:t>Distribution = set of </a:t>
            </a:r>
            <a:r>
              <a:rPr lang="en-US" altLang="zh-CN" dirty="0" err="1">
                <a:sym typeface="+mn-ea"/>
              </a:rPr>
              <a:t>softwares</a:t>
            </a:r>
            <a:r>
              <a:rPr lang="en-US" altLang="zh-CN" dirty="0">
                <a:sym typeface="+mn-ea"/>
              </a:rPr>
              <a:t>/ packages</a:t>
            </a:r>
            <a:endParaRPr lang="en-US" altLang="zh-CN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>
                <a:hlinkClick r:id="rId3"/>
              </a:rPr>
              <a:t>https://en.wikipedia.org/wiki/Linux_distribution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/>
              <a:t>Different Desktop Environment</a:t>
            </a:r>
            <a:endParaRPr lang="en-US" altLang="zh-CN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 dirty="0"/>
              <a:t>gnome, kde, lxde, mate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 dirty="0"/>
              <a:t>impossible in windows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Linux Zen: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zh-CN" dirty="0"/>
              <a:t>One code for one thing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zh-CN" dirty="0"/>
              <a:t>Thousands of small packages build a big system with huge dependency </a:t>
            </a:r>
            <a:r>
              <a:rPr lang="en-US" altLang="en-US" dirty="0"/>
              <a:t>graph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Famous Distribution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zh-CN" dirty="0" err="1"/>
              <a:t>debian,Ubuntu</a:t>
            </a:r>
            <a:endParaRPr lang="en-US" altLang="zh-CN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zh-CN" dirty="0" err="1"/>
              <a:t>Redhat,centos,fedora,opensuse</a:t>
            </a:r>
            <a:endParaRPr lang="en-US" altLang="zh-CN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zh-CN" dirty="0" err="1"/>
              <a:t>Archlinux,Gentoo</a:t>
            </a:r>
            <a:r>
              <a:rPr lang="en-US" altLang="zh-CN" dirty="0"/>
              <a:t>,…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zh-CN" dirty="0"/>
              <a:t>Linux from scratch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zh-CN" dirty="0"/>
              <a:t>Puppy </a:t>
            </a:r>
            <a:r>
              <a:rPr lang="en-US" altLang="zh-CN" dirty="0" err="1"/>
              <a:t>linux</a:t>
            </a:r>
            <a:r>
              <a:rPr lang="en-US" altLang="zh-CN" dirty="0"/>
              <a:t> (&lt;300M)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Major difference: package management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zh-CN" dirty="0" err="1"/>
              <a:t>Pkg</a:t>
            </a:r>
            <a:r>
              <a:rPr lang="en-US" altLang="zh-CN" dirty="0"/>
              <a:t> format: .deb, .rpm, </a:t>
            </a:r>
            <a:r>
              <a:rPr lang="en-US" altLang="zh-CN" dirty="0" err="1"/>
              <a:t>PKGBUILD+tgz</a:t>
            </a:r>
            <a:r>
              <a:rPr lang="en-US" altLang="zh-CN" dirty="0"/>
              <a:t>,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zh-CN" dirty="0"/>
              <a:t>Tools: apt, </a:t>
            </a:r>
            <a:r>
              <a:rPr lang="en-US" altLang="zh-CN" dirty="0" err="1"/>
              <a:t>dpkg</a:t>
            </a:r>
            <a:r>
              <a:rPr lang="en-US" altLang="zh-CN" dirty="0"/>
              <a:t>, yum, rpm, </a:t>
            </a:r>
            <a:r>
              <a:rPr lang="en-US" altLang="zh-CN" dirty="0" err="1"/>
              <a:t>aur,packman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LFS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460" y="764540"/>
            <a:ext cx="3172460" cy="6071870"/>
          </a:xfrm>
        </p:spPr>
        <p:txBody>
          <a:bodyPr>
            <a:normAutofit fontScale="77500" lnSpcReduction="10000"/>
          </a:bodyPr>
          <a:lstStyle/>
          <a:p>
            <a:r>
              <a:rPr lang="en-US" altLang="en-US"/>
              <a:t>Linux From Scrach</a:t>
            </a:r>
          </a:p>
          <a:p>
            <a:pPr lvl="1"/>
            <a:r>
              <a:rPr lang="en-US" altLang="en-US"/>
              <a:t>DIY 自己的操作系统</a:t>
            </a:r>
          </a:p>
          <a:p>
            <a:pPr lvl="1"/>
            <a:endParaRPr lang="en-US" altLang="en-US"/>
          </a:p>
          <a:p>
            <a:r>
              <a:rPr lang="en-US" altLang="en-US"/>
              <a:t>很好的Linux的教程</a:t>
            </a:r>
          </a:p>
          <a:p>
            <a:pPr lvl="1"/>
            <a:r>
              <a:rPr lang="en-US" altLang="en-US" sz="2400"/>
              <a:t>亲身体会Linux由什么组成的</a:t>
            </a:r>
            <a:endParaRPr lang="en-US" altLang="en-US"/>
          </a:p>
          <a:p>
            <a:pPr lvl="1"/>
            <a:r>
              <a:rPr lang="en-US" altLang="en-US"/>
              <a:t>更深入的理解linux中各种包的关系</a:t>
            </a:r>
          </a:p>
          <a:p>
            <a:pPr lvl="1"/>
            <a:r>
              <a:rPr lang="en-US" altLang="en-US"/>
              <a:t>更深入进入old school的开源世界</a:t>
            </a:r>
          </a:p>
          <a:p>
            <a:r>
              <a:rPr lang="en-US" altLang="en-US"/>
              <a:t>大幅提升编译开源工程能力</a:t>
            </a:r>
          </a:p>
          <a:p>
            <a:r>
              <a:rPr lang="en-US" altLang="en-US"/>
              <a:t>进阶：交叉编译</a:t>
            </a:r>
          </a:p>
          <a:p>
            <a:pPr lvl="1"/>
            <a:r>
              <a:rPr lang="en-US" altLang="en-US"/>
              <a:t>嵌入式，手机等arm C开发</a:t>
            </a:r>
          </a:p>
          <a:p>
            <a:pPr lvl="1"/>
            <a:r>
              <a:rPr lang="en-US" altLang="en-US"/>
              <a:t>e.g. 在x86架构上制作出arm上能用的系统</a:t>
            </a:r>
          </a:p>
          <a:p>
            <a:pPr lvl="1"/>
            <a:r>
              <a:rPr lang="en-US" altLang="en-US"/>
              <a:t>进一步深入理解工具链编译过程和原理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20" y="657225"/>
            <a:ext cx="5660390" cy="2382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585" y="3525520"/>
            <a:ext cx="5433060" cy="2655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Dependency Graph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0350" y="755650"/>
            <a:ext cx="6237605" cy="6165215"/>
          </a:xfrm>
        </p:spPr>
        <p:txBody>
          <a:bodyPr>
            <a:normAutofit fontScale="67500" lnSpcReduction="10000"/>
          </a:bodyPr>
          <a:lstStyle/>
          <a:p>
            <a:r>
              <a:rPr lang="en-US" altLang="en-US"/>
              <a:t>Tree</a:t>
            </a:r>
          </a:p>
          <a:p>
            <a:pPr lvl="1"/>
            <a:r>
              <a:rPr lang="en-US" altLang="en-US"/>
              <a:t>文件目录结构</a:t>
            </a:r>
          </a:p>
          <a:p>
            <a:pPr lvl="1"/>
            <a:r>
              <a:rPr lang="en-US" altLang="en-US"/>
              <a:t>进程之间的关系</a:t>
            </a:r>
          </a:p>
          <a:p>
            <a:r>
              <a:rPr lang="en-US" altLang="en-US"/>
              <a:t>DAG (directional Acyclic Graph)</a:t>
            </a:r>
          </a:p>
          <a:p>
            <a:pPr lvl="1"/>
            <a:r>
              <a:rPr lang="en-US" altLang="en-US"/>
              <a:t>一般的包管理，包依赖</a:t>
            </a:r>
          </a:p>
          <a:p>
            <a:pPr lvl="1"/>
            <a:r>
              <a:rPr lang="en-US" altLang="en-US"/>
              <a:t>项目内部模块之间的关系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代码中递归调用的函数</a:t>
            </a:r>
          </a:p>
          <a:p>
            <a:pPr lvl="1"/>
            <a:r>
              <a:rPr lang="en-US" altLang="en-US"/>
              <a:t>代码中循环互相引用</a:t>
            </a:r>
          </a:p>
          <a:p>
            <a:pPr lvl="1"/>
            <a:r>
              <a:rPr lang="en-US" altLang="en-US"/>
              <a:t>工具链，例如先有C</a:t>
            </a:r>
            <a:r>
              <a:rPr lang="en-US" altLang="en-US">
                <a:sym typeface="+mn-ea"/>
              </a:rPr>
              <a:t>语言，还是先有C语言实现的C编译器gcc</a:t>
            </a:r>
            <a:r>
              <a:rPr lang="en-US" altLang="en-US"/>
              <a:t>, gcc vs glibc ... </a:t>
            </a:r>
            <a:r>
              <a:rPr lang="en-US" altLang="en-US">
                <a:sym typeface="+mn-ea"/>
              </a:rPr>
              <a:t> (chicken &amp; egg)</a:t>
            </a:r>
            <a:endParaRPr lang="en-US" altLang="en-US"/>
          </a:p>
          <a:p>
            <a:pPr lvl="1"/>
            <a:r>
              <a:rPr lang="en-US" altLang="en-US"/>
              <a:t>内核内部各模块之间的关系</a:t>
            </a:r>
          </a:p>
          <a:p>
            <a:pPr lvl="1"/>
            <a:endParaRPr lang="en-US" altLang="en-US"/>
          </a:p>
          <a:p>
            <a:pPr lvl="0"/>
            <a:r>
              <a:rPr lang="en-US" altLang="en-US"/>
              <a:t>构建合理的模块之间的依赖关系(依赖图)是解决复杂问题的也许是唯一方法</a:t>
            </a:r>
          </a:p>
          <a:p>
            <a:pPr lvl="1"/>
            <a:r>
              <a:rPr lang="en-US" altLang="en-US" sz="2400"/>
              <a:t>模块化分而治之</a:t>
            </a:r>
            <a:endParaRPr lang="en-US" altLang="en-US"/>
          </a:p>
          <a:p>
            <a:pPr lvl="1"/>
            <a:r>
              <a:rPr lang="en-US" altLang="en-US"/>
              <a:t>千千万万的小模块形成依赖关系构成了依赖图</a:t>
            </a:r>
          </a:p>
          <a:p>
            <a:pPr lvl="1"/>
            <a:r>
              <a:rPr lang="en-US" altLang="en-US">
                <a:sym typeface="+mn-ea"/>
              </a:rPr>
              <a:t>LINUX ZEN: 最终</a:t>
            </a:r>
            <a:r>
              <a:rPr lang="en-US" altLang="en-US"/>
              <a:t>实现了一个模块只干一件事情</a:t>
            </a:r>
          </a:p>
          <a:p>
            <a:pPr lvl="1"/>
            <a:r>
              <a:rPr lang="en-US" altLang="en-US"/>
              <a:t>每个模块可维护可升级可演化</a:t>
            </a:r>
          </a:p>
          <a:p>
            <a:pPr lvl="1"/>
            <a:r>
              <a:rPr lang="en-US" altLang="en-US"/>
              <a:t>如何分解模块构建关系，是一门艺术</a:t>
            </a:r>
          </a:p>
          <a:p>
            <a:pPr lvl="1"/>
            <a:r>
              <a:rPr lang="en-US" altLang="en-US"/>
              <a:t>一些概念：前端后段，Fontend/backend, 命令/库, 框架</a:t>
            </a:r>
          </a:p>
          <a:p>
            <a:pPr lvl="0"/>
            <a:r>
              <a:rPr lang="en-US" altLang="en-US"/>
              <a:t>反LINUX ZEN: 不分模块一个无比庞大不可维护的模块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90" y="97155"/>
            <a:ext cx="4324350" cy="3120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肉体1/3 </a:t>
            </a:r>
            <a:r>
              <a:rPr lang="en-US" altLang="zh-CN" dirty="0"/>
              <a:t>Package Management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" y="3829685"/>
            <a:ext cx="4060190" cy="3007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764704"/>
            <a:ext cx="4734687" cy="5732353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915" y="776605"/>
            <a:ext cx="397954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概念起源于</a:t>
            </a:r>
            <a:r>
              <a:rPr lang="en-US" altLang="zh-CN" sz="1400" dirty="0" err="1">
                <a:sym typeface="+mn-ea"/>
              </a:rPr>
              <a:t>linux</a:t>
            </a:r>
            <a:endParaRPr lang="en-US" altLang="zh-CN" sz="1400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Linux Zen:</a:t>
            </a:r>
            <a:endParaRPr lang="en-US" altLang="zh-CN" sz="1400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复杂的问题分而治之，如现代社会</a:t>
            </a:r>
            <a:r>
              <a:rPr lang="en-US" altLang="zh-CN" sz="1400" dirty="0">
                <a:sym typeface="+mn-ea"/>
              </a:rPr>
              <a:t>中的</a:t>
            </a:r>
            <a:r>
              <a:rPr lang="zh-CN" altLang="en-US" sz="1400" dirty="0">
                <a:sym typeface="+mn-ea"/>
              </a:rPr>
              <a:t>专业</a:t>
            </a:r>
            <a:r>
              <a:rPr lang="en-US" altLang="zh-CN" sz="1400" dirty="0">
                <a:sym typeface="+mn-ea"/>
              </a:rPr>
              <a:t>细致的分工</a:t>
            </a:r>
            <a:endParaRPr lang="en-US" altLang="zh-CN" sz="1400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开源界全人类共同开发，共同复用</a:t>
            </a:r>
            <a:endParaRPr lang="en-US" altLang="zh-CN" sz="1400" dirty="0"/>
          </a:p>
          <a:p>
            <a:pPr marL="285750" lvl="0" indent="-285750">
              <a:buFont typeface="Arial" panose="0208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渗透到高级编程语言</a:t>
            </a:r>
            <a:endParaRPr lang="en-US" altLang="zh-CN" sz="1400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Python, java, php,C#,</a:t>
            </a:r>
            <a:r>
              <a:rPr lang="en-US" altLang="zh-CN" sz="1400" dirty="0" err="1">
                <a:sym typeface="+mn-ea"/>
              </a:rPr>
              <a:t>go,javascript</a:t>
            </a:r>
            <a:r>
              <a:rPr lang="en-US" altLang="zh-CN" sz="1400" dirty="0">
                <a:sym typeface="+mn-ea"/>
              </a:rPr>
              <a:t>/</a:t>
            </a:r>
            <a:r>
              <a:rPr lang="en-US" altLang="zh-CN" sz="1400" dirty="0" err="1">
                <a:sym typeface="+mn-ea"/>
              </a:rPr>
              <a:t>nodejs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endParaRPr lang="en-US" altLang="zh-CN" sz="1400" dirty="0">
              <a:sym typeface="+mn-ea"/>
            </a:endParaRPr>
          </a:p>
          <a:p>
            <a:pPr marL="285750" lvl="0" indent="-285750">
              <a:buFont typeface="Arial" panose="0208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第三方</a:t>
            </a:r>
            <a:r>
              <a:rPr lang="en-US" altLang="zh-CN" sz="1400" dirty="0" err="1">
                <a:sym typeface="+mn-ea"/>
              </a:rPr>
              <a:t>conda</a:t>
            </a:r>
            <a:r>
              <a:rPr lang="en-US" altLang="zh-CN" sz="1400" dirty="0">
                <a:sym typeface="+mn-ea"/>
              </a:rPr>
              <a:t>, </a:t>
            </a:r>
            <a:r>
              <a:rPr lang="en-US" altLang="zh-CN" sz="1400" dirty="0" err="1">
                <a:sym typeface="+mn-ea"/>
              </a:rPr>
              <a:t>conan</a:t>
            </a:r>
            <a:r>
              <a:rPr lang="en-US" altLang="zh-CN" sz="1400" dirty="0">
                <a:sym typeface="+mn-ea"/>
              </a:rPr>
              <a:t>…</a:t>
            </a:r>
          </a:p>
          <a:p>
            <a:pPr marL="285750" lvl="0" indent="-285750">
              <a:buFont typeface="Arial" panose="02080604020202020204" pitchFamily="34" charset="0"/>
              <a:buChar char="•"/>
            </a:pPr>
            <a:endParaRPr lang="en-US" altLang="zh-CN" sz="1400" dirty="0">
              <a:sym typeface="+mn-ea"/>
            </a:endParaRPr>
          </a:p>
          <a:p>
            <a:pPr marL="285750" lvl="0" indent="-285750">
              <a:buFont typeface="Arial" panose="02080604020202020204" pitchFamily="34" charset="0"/>
              <a:buChar char="•"/>
            </a:pPr>
            <a:r>
              <a:rPr lang="en-US" altLang="en-US" sz="1400" dirty="0">
                <a:sym typeface="+mn-ea"/>
              </a:rPr>
              <a:t>LINUX ZEN: 一切皆可换,一切皆可fork，自由，开放，如桌面环境，shell等，甚至包括内核(ucLinux, Andorid kernel...)，教堂vs大集市</a:t>
            </a:r>
            <a:endParaRPr lang="en-US" altLang="zh-CN" sz="1400" dirty="0"/>
          </a:p>
          <a:p>
            <a:endParaRPr lang="en-US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457200" y="1124744"/>
            <a:ext cx="8229600" cy="49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/>
          </a:p>
          <a:p>
            <a:r>
              <a:rPr lang="en-US" altLang="en-US" dirty="0"/>
              <a:t>LINUX</a:t>
            </a:r>
            <a:r>
              <a:rPr lang="zh-CN" altLang="en-US" dirty="0"/>
              <a:t>介绍</a:t>
            </a:r>
            <a:endParaRPr lang="en-US" altLang="zh-CN" dirty="0"/>
          </a:p>
          <a:p>
            <a:endParaRPr lang="en-US" altLang="zh-CN" dirty="0"/>
          </a:p>
          <a:p>
            <a:r>
              <a:rPr lang="en-US" dirty="0"/>
              <a:t>三个视角</a:t>
            </a:r>
          </a:p>
          <a:p>
            <a:endParaRPr lang="en-US" altLang="zh-CN" dirty="0"/>
          </a:p>
          <a:p>
            <a:r>
              <a:rPr lang="en-US" altLang="en-US" dirty="0"/>
              <a:t>LINUX ZEN</a:t>
            </a:r>
          </a:p>
          <a:p>
            <a:endParaRPr lang="en-US" altLang="en-US" dirty="0"/>
          </a:p>
          <a:p>
            <a:r>
              <a:rPr lang="en-US" altLang="en-US" dirty="0"/>
              <a:t>我和LINUX</a:t>
            </a:r>
          </a:p>
        </p:txBody>
      </p:sp>
    </p:spTree>
  </p:cSld>
  <p:clrMapOvr>
    <a:masterClrMapping/>
  </p:clrMapOvr>
  <p:transition spd="slow" advTm="8312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390" y="2028825"/>
            <a:ext cx="3910330" cy="27997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ym typeface="+mn-ea"/>
              </a:rPr>
              <a:t>肉体</a:t>
            </a:r>
            <a:r>
              <a:rPr lang="en-US" altLang="en-US" dirty="0" err="1"/>
              <a:t>2/3 LINUX ZEN: 一切皆文件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08915" y="776605"/>
            <a:ext cx="7814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 Box 4"/>
          <p:cNvSpPr txBox="1"/>
          <p:nvPr/>
        </p:nvSpPr>
        <p:spPr>
          <a:xfrm>
            <a:off x="324485" y="776605"/>
            <a:ext cx="514286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ym typeface="+mn-ea"/>
              </a:rPr>
              <a:t>文件是对资源的一种抓手</a:t>
            </a:r>
            <a:r>
              <a:rPr lang="en-US" altLang="en-US" dirty="0">
                <a:sym typeface="+mn-ea"/>
              </a:rPr>
              <a:t>，</a:t>
            </a:r>
            <a:r>
              <a:rPr lang="en-US" dirty="0">
                <a:sym typeface="+mn-ea"/>
              </a:rPr>
              <a:t>一种入口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 dirty="0"/>
              <a:t>狭义的文件 vs 广义的文件 inode</a:t>
            </a:r>
            <a:endParaRPr lang="en-US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dirty="0">
                <a:sym typeface="+mn-ea"/>
              </a:rPr>
              <a:t>硬件(/dev,/sys 操控硬盘，设备)，网络(*.sock, 网络文件)，进程(/proc, 访问进程信息)</a:t>
            </a:r>
            <a:r>
              <a:rPr lang="en-US" altLang="en-US" dirty="0">
                <a:sym typeface="+mn-ea"/>
              </a:rPr>
              <a:t>。</a:t>
            </a:r>
            <a:endParaRPr lang="en-US" dirty="0">
              <a:sym typeface="+mn-ea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 dirty="0">
                <a:sym typeface="+mn-ea"/>
              </a:rPr>
              <a:t>通过文件，直观的看到各类资源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 dirty="0">
                <a:sym typeface="+mn-ea"/>
              </a:rPr>
              <a:t>软件=文件集合</a:t>
            </a:r>
          </a:p>
          <a:p>
            <a:pPr marL="285750" lvl="0" indent="-285750">
              <a:buFont typeface="Arial" panose="02080604020202020204" pitchFamily="34" charset="0"/>
              <a:buChar char="•"/>
            </a:pPr>
            <a:r>
              <a:rPr lang="en-US" altLang="en-US"/>
              <a:t>对文件的最重要的操作：读写执行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/>
              <a:t>IO, read/write，输入/输出，rwx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>
                <a:sym typeface="+mn-ea"/>
              </a:rPr>
              <a:t>LINUX ZEN: </a:t>
            </a:r>
            <a:r>
              <a:rPr lang="en-US" altLang="en-US"/>
              <a:t>IO是计算机基础性的设计哲学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/>
              <a:t>通过rwx, 不同的模块之间可以相互通信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/>
              <a:t>通过rwx, 用户可以对硬件进行交互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/>
              <a:t>windows下不可想象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/>
              <a:t>执行产生新的进程，类似exe</a:t>
            </a:r>
          </a:p>
          <a:p>
            <a:pPr marL="285750" lvl="0" indent="-285750">
              <a:buFont typeface="Arial" panose="02080604020202020204" pitchFamily="34" charset="0"/>
              <a:buChar char="•"/>
            </a:pPr>
            <a:r>
              <a:rPr lang="en-US" altLang="en-US"/>
              <a:t>文件的重要属性：权限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/>
              <a:t>代表着安全，安全健壮是操作系统的基本目标，细粒度的到文件级别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/>
              <a:t>面向多用户，拥有者和使用者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/>
              <a:t>windows 面向单用户，没有权限管理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文件类型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1520" y="764704"/>
            <a:ext cx="8424936" cy="1944216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设备也是文件</a:t>
            </a:r>
          </a:p>
          <a:p>
            <a:r>
              <a:rPr lang="en-US" altLang="en-US" dirty="0"/>
              <a:t>三大设备：char , block, net</a:t>
            </a:r>
            <a:endParaRPr lang="en-US" altLang="zh-CN" dirty="0"/>
          </a:p>
          <a:p>
            <a:r>
              <a:rPr lang="zh-CN" altLang="en-US" dirty="0"/>
              <a:t>各种类型：目录，</a:t>
            </a:r>
            <a:r>
              <a:rPr lang="en-US" altLang="zh-CN" dirty="0" err="1"/>
              <a:t>fifo</a:t>
            </a:r>
            <a:r>
              <a:rPr lang="en-US" altLang="zh-CN" dirty="0"/>
              <a:t>, pipe, /</a:t>
            </a:r>
            <a:r>
              <a:rPr lang="en-US" altLang="zh-CN" dirty="0" err="1"/>
              <a:t>proc</a:t>
            </a:r>
            <a:r>
              <a:rPr lang="en-US" altLang="zh-CN" dirty="0"/>
              <a:t>/sys, device</a:t>
            </a:r>
            <a:r>
              <a:rPr lang="zh-CN" altLang="en-US" dirty="0"/>
              <a:t>，</a:t>
            </a:r>
            <a:r>
              <a:rPr lang="en-US" altLang="zh-CN" dirty="0"/>
              <a:t>socket</a:t>
            </a:r>
            <a:r>
              <a:rPr lang="zh-CN" altLang="en-US" dirty="0"/>
              <a:t>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08791"/>
            <a:ext cx="8136904" cy="389893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用户及文件权限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76" y="772212"/>
            <a:ext cx="3649992" cy="28783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4953000" cy="3305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42983" y="5949280"/>
            <a:ext cx="449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更多的权限模型如</a:t>
            </a:r>
            <a:r>
              <a:rPr lang="en-US" altLang="zh-CN" dirty="0"/>
              <a:t>fs</a:t>
            </a:r>
            <a:r>
              <a:rPr lang="zh-CN" altLang="en-US" dirty="0"/>
              <a:t>的</a:t>
            </a:r>
            <a:r>
              <a:rPr lang="en-US" altLang="zh-CN" dirty="0" err="1"/>
              <a:t>xattr</a:t>
            </a:r>
            <a:r>
              <a:rPr lang="en-US" altLang="zh-CN" dirty="0"/>
              <a:t>, </a:t>
            </a:r>
            <a:r>
              <a:rPr lang="en-US" altLang="zh-CN" dirty="0" err="1"/>
              <a:t>Selinux</a:t>
            </a:r>
            <a:r>
              <a:rPr lang="zh-CN" altLang="en-US" dirty="0"/>
              <a:t>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9" y="3998121"/>
            <a:ext cx="3969010" cy="19227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90107"/>
            <a:ext cx="4273268" cy="2586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命令行速览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1520" y="764704"/>
            <a:ext cx="4189772" cy="5832648"/>
          </a:xfrm>
        </p:spPr>
        <p:txBody>
          <a:bodyPr>
            <a:normAutofit fontScale="97500" lnSpcReduction="10000"/>
          </a:bodyPr>
          <a:lstStyle/>
          <a:p>
            <a:r>
              <a:rPr lang="en-US" altLang="zh-CN" dirty="0"/>
              <a:t>One command for one thing</a:t>
            </a:r>
          </a:p>
          <a:p>
            <a:r>
              <a:rPr lang="zh-CN" altLang="en-US" dirty="0"/>
              <a:t>常用的不超过</a:t>
            </a:r>
            <a:r>
              <a:rPr lang="en-US" altLang="zh-CN" dirty="0"/>
              <a:t>20</a:t>
            </a:r>
          </a:p>
          <a:p>
            <a:r>
              <a:rPr lang="zh-CN" altLang="en-US" dirty="0"/>
              <a:t>文本的重要性</a:t>
            </a:r>
          </a:p>
          <a:p>
            <a:endParaRPr lang="zh-CN" altLang="en-US" dirty="0"/>
          </a:p>
          <a:p>
            <a:r>
              <a:rPr lang="en-US" altLang="zh-CN" dirty="0"/>
              <a:t>命令行家园</a:t>
            </a:r>
          </a:p>
          <a:p>
            <a:pPr lvl="1"/>
            <a:r>
              <a:rPr lang="en-US" altLang="zh-CN" dirty="0"/>
              <a:t>编辑器 vim, emacs</a:t>
            </a:r>
          </a:p>
          <a:p>
            <a:pPr lvl="1"/>
            <a:r>
              <a:rPr lang="en-US" altLang="zh-CN" dirty="0"/>
              <a:t>文本处理三剑客 grep, sed, awk</a:t>
            </a:r>
          </a:p>
          <a:p>
            <a:pPr lvl="1"/>
            <a:r>
              <a:rPr lang="en-US" altLang="zh-CN" dirty="0"/>
              <a:t>文件定位 find, location</a:t>
            </a:r>
          </a:p>
          <a:p>
            <a:pPr lvl="1"/>
            <a:r>
              <a:rPr lang="en-US" altLang="zh-CN" dirty="0"/>
              <a:t>包管理，dnf/rpm, apt/dpkg</a:t>
            </a:r>
          </a:p>
          <a:p>
            <a:pPr lvl="1"/>
            <a:r>
              <a:rPr lang="en-US" altLang="zh-CN" dirty="0"/>
              <a:t>编译套装：gcc,autotools,make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92" y="561562"/>
            <a:ext cx="4702708" cy="6330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ym typeface="+mn-ea"/>
              </a:rPr>
              <a:t>肉体</a:t>
            </a:r>
            <a:r>
              <a:rPr lang="en-US" altLang="en-US" dirty="0" err="1"/>
              <a:t>2/3 </a:t>
            </a:r>
            <a:r>
              <a:rPr lang="en-US" altLang="zh-CN" dirty="0" err="1"/>
              <a:t>Filesystem</a:t>
            </a:r>
            <a:r>
              <a:rPr lang="en-US" altLang="zh-CN" dirty="0"/>
              <a:t> Hierarchy Standard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" y="1679228"/>
            <a:ext cx="9144000" cy="4980214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28625" y="625475"/>
            <a:ext cx="45281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sz="1400">
                <a:sym typeface="+mn-ea"/>
              </a:rPr>
              <a:t>筑巢引凤</a:t>
            </a:r>
            <a:endParaRPr lang="en-US" altLang="en-US" sz="140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sz="1400">
                <a:sym typeface="+mn-ea"/>
              </a:rPr>
              <a:t>vs windows</a:t>
            </a:r>
            <a:endParaRPr lang="en-US" altLang="en-US" sz="140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 sz="1400">
                <a:sym typeface="+mn-ea"/>
              </a:rPr>
              <a:t>基于功能的 vs 基于软件包的</a:t>
            </a:r>
            <a:endParaRPr lang="en-US" altLang="en-US" sz="140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 sz="1400">
                <a:sym typeface="+mn-ea"/>
              </a:rPr>
              <a:t>LINUX ZEN: 共性 vs 个性，抽象 vs 具体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ym typeface="+mn-ea"/>
              </a:rPr>
              <a:t>肉体</a:t>
            </a:r>
            <a:r>
              <a:rPr lang="en-US" altLang="en-US" dirty="0" err="1"/>
              <a:t>2/3 目录和挂载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08915" y="776605"/>
            <a:ext cx="409003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>
                <a:sym typeface="+mn-ea"/>
              </a:rPr>
              <a:t>目录也是一种文件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sym typeface="+mn-ea"/>
              </a:rPr>
              <a:t>挂载是建立目录和硬盘的关系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sym typeface="+mn-ea"/>
              </a:rPr>
              <a:t>目录和硬盘不同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 dirty="0">
                <a:sym typeface="+mn-ea"/>
              </a:rPr>
              <a:t>目录是面向用户的逻辑视图logical view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 dirty="0">
                <a:sym typeface="+mn-ea"/>
              </a:rPr>
              <a:t>硬盘是物理实体，不可直接触达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altLang="en-US" dirty="0">
                <a:sym typeface="+mn-ea"/>
              </a:rPr>
              <a:t>目录中的文件是逻辑呈现，并不代表存储方式</a:t>
            </a:r>
            <a:endParaRPr 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硬盘和分区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dirty="0"/>
              <a:t>分区挂载到目录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对目录的读写传递到对硬盘的读写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0" y="776605"/>
            <a:ext cx="4126230" cy="2593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35" y="3543300"/>
            <a:ext cx="3439160" cy="3069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5" y="4623435"/>
            <a:ext cx="4417695" cy="1699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ym typeface="+mn-ea"/>
              </a:rPr>
              <a:t>肉体</a:t>
            </a:r>
            <a:r>
              <a:rPr lang="en-US" altLang="en-US" dirty="0"/>
              <a:t>3/3 Linux Kernel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10000"/>
          </a:bodyPr>
          <a:lstStyle/>
          <a:p>
            <a:r>
              <a:rPr lang="en-US" altLang="en-US"/>
              <a:t>就是操作系统本身</a:t>
            </a:r>
          </a:p>
          <a:p>
            <a:pPr lvl="1"/>
            <a:r>
              <a:rPr lang="en-US" altLang="en-US" sz="2400"/>
              <a:t>软件包只是皮</a:t>
            </a:r>
          </a:p>
          <a:p>
            <a:pPr lvl="1"/>
            <a:r>
              <a:rPr lang="en-US" altLang="en-US" sz="2400"/>
              <a:t>文件目录只是协议</a:t>
            </a:r>
          </a:p>
          <a:p>
            <a:pPr lvl="1"/>
            <a:r>
              <a:rPr lang="en-US" altLang="en-US"/>
              <a:t>内核是本质</a:t>
            </a:r>
          </a:p>
          <a:p>
            <a:r>
              <a:rPr lang="en-US" altLang="en-US"/>
              <a:t>顶天立地</a:t>
            </a:r>
            <a:endParaRPr lang="en-US" altLang="en-US" sz="2400"/>
          </a:p>
          <a:p>
            <a:pPr lvl="1"/>
            <a:r>
              <a:rPr lang="en-US" altLang="en-US" sz="2400"/>
              <a:t>天就是用户</a:t>
            </a:r>
          </a:p>
          <a:p>
            <a:pPr lvl="1"/>
            <a:r>
              <a:rPr lang="en-US" altLang="en-US">
                <a:sym typeface="+mn-ea"/>
              </a:rPr>
              <a:t>地就是硬件</a:t>
            </a:r>
            <a:endParaRPr lang="en-US" altLang="en-US"/>
          </a:p>
          <a:p>
            <a:r>
              <a:rPr lang="en-US" altLang="en-US"/>
              <a:t>硬件视角：hold住硬件的C虚拟机</a:t>
            </a:r>
          </a:p>
          <a:p>
            <a:pPr lvl="1"/>
            <a:r>
              <a:rPr lang="en-US" altLang="en-US"/>
              <a:t>让你的手机电脑run起来</a:t>
            </a:r>
          </a:p>
          <a:p>
            <a:pPr lvl="1"/>
            <a:r>
              <a:rPr lang="en-US" altLang="en-US"/>
              <a:t>硬件的灵魂</a:t>
            </a:r>
          </a:p>
          <a:p>
            <a:pPr lvl="1"/>
            <a:r>
              <a:rPr lang="en-US" altLang="en-US"/>
              <a:t>LINUX上一切跟硬件打交道全通过内核</a:t>
            </a:r>
          </a:p>
          <a:p>
            <a:pPr lvl="1"/>
            <a:r>
              <a:rPr lang="en-US" altLang="en-US"/>
              <a:t>CPU, 内存，硬盘，网络</a:t>
            </a:r>
            <a:r>
              <a:rPr lang="en-US" altLang="en-US">
                <a:sym typeface="+mn-ea"/>
              </a:rPr>
              <a:t>，</a:t>
            </a:r>
            <a:r>
              <a:rPr lang="en-US" altLang="en-US"/>
              <a:t>外设等一切硬件</a:t>
            </a:r>
          </a:p>
          <a:p>
            <a:pPr lvl="1"/>
            <a:r>
              <a:rPr lang="en-US" altLang="en-US"/>
              <a:t>LINUX ZEN: 资源(虚拟资源，实体资源）</a:t>
            </a:r>
          </a:p>
          <a:p>
            <a:pPr lvl="0"/>
            <a:r>
              <a:rPr lang="en-US" altLang="en-US"/>
              <a:t>用户视角：标准统一的API接口</a:t>
            </a:r>
          </a:p>
          <a:p>
            <a:pPr lvl="1"/>
            <a:r>
              <a:rPr lang="en-US" altLang="en-US"/>
              <a:t>POSIX标准，rwx</a:t>
            </a:r>
          </a:p>
          <a:p>
            <a:pPr lvl="1"/>
            <a:r>
              <a:rPr lang="en-US" altLang="en-US"/>
              <a:t>进程，内存，文件 (LINUX ZEN: 一切皆文件)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10" y="911225"/>
            <a:ext cx="2863215" cy="2068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5" y="708025"/>
            <a:ext cx="1948815" cy="2785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8" r="11499" b="206"/>
          <a:stretch>
            <a:fillRect/>
          </a:stretch>
        </p:blipFill>
        <p:spPr>
          <a:xfrm>
            <a:off x="5414751" y="3726999"/>
            <a:ext cx="3553942" cy="2448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灵魂：进程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/>
              <a:t>进程是OS中活动的主体</a:t>
            </a:r>
          </a:p>
          <a:p>
            <a:pPr lvl="1"/>
            <a:r>
              <a:rPr lang="en-US" altLang="en-US"/>
              <a:t>一般由命令发起</a:t>
            </a:r>
          </a:p>
          <a:p>
            <a:pPr lvl="1"/>
            <a:r>
              <a:rPr lang="en-US" altLang="en-US"/>
              <a:t>活动指的是可被调度在cpu上运行</a:t>
            </a:r>
          </a:p>
          <a:p>
            <a:pPr lvl="0"/>
            <a:r>
              <a:rPr lang="en-US" altLang="en-US"/>
              <a:t>多个进程被OS调度</a:t>
            </a:r>
          </a:p>
          <a:p>
            <a:pPr lvl="0"/>
            <a:r>
              <a:rPr lang="en-US" altLang="en-US"/>
              <a:t>进程之间有关系</a:t>
            </a:r>
          </a:p>
          <a:p>
            <a:pPr lvl="1"/>
            <a:r>
              <a:rPr lang="en-US" altLang="en-US"/>
              <a:t>父子关系</a:t>
            </a:r>
          </a:p>
          <a:p>
            <a:pPr lvl="1"/>
            <a:r>
              <a:rPr lang="en-US" altLang="en-US"/>
              <a:t>兄弟关系</a:t>
            </a:r>
          </a:p>
          <a:p>
            <a:pPr lvl="1"/>
            <a:r>
              <a:rPr lang="en-US" altLang="en-US"/>
              <a:t>进程组</a:t>
            </a:r>
          </a:p>
          <a:p>
            <a:pPr lvl="0"/>
            <a:r>
              <a:rPr lang="en-US" altLang="en-US"/>
              <a:t>进程不同类型</a:t>
            </a:r>
          </a:p>
          <a:p>
            <a:pPr lvl="1"/>
            <a:r>
              <a:rPr lang="en-US" altLang="en-US"/>
              <a:t>前台进程</a:t>
            </a:r>
          </a:p>
          <a:p>
            <a:pPr lvl="1"/>
            <a:r>
              <a:rPr lang="en-US" altLang="en-US"/>
              <a:t>后台进程</a:t>
            </a:r>
          </a:p>
          <a:p>
            <a:pPr lvl="0"/>
            <a:r>
              <a:rPr lang="en-US" altLang="en-US"/>
              <a:t>进程结构</a:t>
            </a:r>
          </a:p>
          <a:p>
            <a:pPr lvl="1"/>
            <a:r>
              <a:rPr lang="en-US" altLang="en-US"/>
              <a:t>CPU信息，进程调度信息，内存，打开的文件，信号，各类资源等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0" y="1988820"/>
            <a:ext cx="3526790" cy="3240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灵魂：整个系统运行的信息流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 dirty="0"/>
          </a:p>
        </p:txBody>
      </p:sp>
      <p:pic>
        <p:nvPicPr>
          <p:cNvPr id="5" name="Picture 4" descr="1920px-Linux_kernel_INPUT_OUPUT_evdev_gem_USB_framebuffer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990600"/>
            <a:ext cx="866838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ym typeface="+mn-ea"/>
              </a:rPr>
              <a:t>灵魂：</a:t>
            </a:r>
            <a:r>
              <a:rPr lang="en-US" altLang="en-US" dirty="0"/>
              <a:t>整个系统运行的信息流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4" name="Picture 3" descr="1280px-Linux_kernel_ubiquity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" y="929005"/>
            <a:ext cx="8888095" cy="4999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457200" y="1124744"/>
            <a:ext cx="8229600" cy="49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/>
          </a:p>
          <a:p>
            <a:r>
              <a:rPr lang="en-US" b="1" dirty="0"/>
              <a:t>LINUX介绍</a:t>
            </a:r>
          </a:p>
          <a:p>
            <a:endParaRPr lang="en-US" altLang="zh-CN" dirty="0"/>
          </a:p>
          <a:p>
            <a:r>
              <a:rPr lang="en-US" altLang="zh-CN" dirty="0"/>
              <a:t>三个视角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en-US" dirty="0"/>
              <a:t>LINUX ZEN</a:t>
            </a:r>
          </a:p>
          <a:p>
            <a:endParaRPr lang="en-US" altLang="en-US" dirty="0"/>
          </a:p>
          <a:p>
            <a:r>
              <a:rPr lang="en-US" altLang="en-US" dirty="0"/>
              <a:t>我和LINUX</a:t>
            </a:r>
          </a:p>
        </p:txBody>
      </p:sp>
    </p:spTree>
  </p:cSld>
  <p:clrMapOvr>
    <a:masterClrMapping/>
  </p:clrMapOvr>
  <p:transition spd="slow" advTm="8312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灵魂: </a:t>
            </a:r>
            <a:r>
              <a:rPr lang="en-US" altLang="zh-CN" dirty="0"/>
              <a:t>3D</a:t>
            </a:r>
            <a:r>
              <a:rPr lang="zh-CN" altLang="en-US" dirty="0"/>
              <a:t>游戏</a:t>
            </a:r>
            <a:r>
              <a:rPr lang="en-US" altLang="zh-CN" dirty="0"/>
              <a:t>渲染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92696"/>
            <a:ext cx="8099821" cy="607486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457200" y="1124744"/>
            <a:ext cx="8229600" cy="49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/>
          </a:p>
          <a:p>
            <a:r>
              <a:rPr lang="en-US" dirty="0"/>
              <a:t>LINUX介绍</a:t>
            </a:r>
          </a:p>
          <a:p>
            <a:endParaRPr lang="en-US" altLang="zh-CN" dirty="0"/>
          </a:p>
          <a:p>
            <a:r>
              <a:rPr lang="en-US" b="1" dirty="0"/>
              <a:t>三个视角</a:t>
            </a:r>
          </a:p>
          <a:p>
            <a:endParaRPr lang="en-US" altLang="zh-CN" dirty="0"/>
          </a:p>
          <a:p>
            <a:r>
              <a:rPr lang="en-US" altLang="en-US" dirty="0"/>
              <a:t>LINUX ZEN</a:t>
            </a:r>
          </a:p>
          <a:p>
            <a:endParaRPr lang="en-US" altLang="en-US" dirty="0"/>
          </a:p>
          <a:p>
            <a:r>
              <a:rPr lang="en-US" altLang="en-US" dirty="0"/>
              <a:t>我和LINUX</a:t>
            </a:r>
          </a:p>
        </p:txBody>
      </p:sp>
    </p:spTree>
  </p:cSld>
  <p:clrMapOvr>
    <a:masterClrMapping/>
  </p:clrMapOvr>
  <p:transition spd="slow" advTm="8312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使用者视角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1" r="-1364"/>
          <a:stretch>
            <a:fillRect/>
          </a:stretch>
        </p:blipFill>
        <p:spPr>
          <a:xfrm>
            <a:off x="4309745" y="927735"/>
            <a:ext cx="4673600" cy="3194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583805" y="78105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使用者视角</a:t>
            </a:r>
          </a:p>
        </p:txBody>
      </p:sp>
      <p:sp>
        <p:nvSpPr>
          <p:cNvPr id="9" name="文本占位符 4"/>
          <p:cNvSpPr>
            <a:spLocks noGrp="1"/>
          </p:cNvSpPr>
          <p:nvPr/>
        </p:nvSpPr>
        <p:spPr>
          <a:xfrm>
            <a:off x="251460" y="764540"/>
            <a:ext cx="4622165" cy="57130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numCol="1" anchor="t" anchorCtr="0" compatLnSpc="1">
            <a:normAutofit fontScale="77500" lnSpcReduction="10000"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使用者主要指的是以操作的人为主</a:t>
            </a:r>
          </a:p>
          <a:p>
            <a:pPr lvl="1"/>
            <a:r>
              <a:rPr lang="en-US" dirty="0"/>
              <a:t>AI reseacher</a:t>
            </a:r>
          </a:p>
          <a:p>
            <a:pPr lvl="1"/>
            <a:r>
              <a:rPr lang="en-US" dirty="0"/>
              <a:t>运维人员</a:t>
            </a:r>
          </a:p>
          <a:p>
            <a:r>
              <a:rPr lang="en-US" dirty="0"/>
              <a:t>使用CLI/GUI</a:t>
            </a:r>
          </a:p>
          <a:p>
            <a:r>
              <a:rPr lang="en-US" dirty="0"/>
              <a:t>CLI ～= SHELL编程</a:t>
            </a:r>
          </a:p>
          <a:p>
            <a:r>
              <a:rPr lang="en-US" dirty="0"/>
              <a:t>GUI ~= windows</a:t>
            </a:r>
          </a:p>
          <a:p>
            <a:r>
              <a:rPr lang="en-US" dirty="0"/>
              <a:t>传统的LINUX CLI 模糊了开发者与使用者的界限</a:t>
            </a:r>
          </a:p>
          <a:p>
            <a:pPr lvl="1"/>
            <a:r>
              <a:rPr lang="en-US" dirty="0"/>
              <a:t>使得开发者方便</a:t>
            </a:r>
            <a:r>
              <a:rPr lang="en-US" altLang="en-US" dirty="0"/>
              <a:t>，</a:t>
            </a:r>
            <a:r>
              <a:rPr lang="en-US" dirty="0"/>
              <a:t>使用者不方便</a:t>
            </a:r>
          </a:p>
          <a:p>
            <a:pPr lvl="0"/>
            <a:r>
              <a:rPr lang="en-US" dirty="0"/>
              <a:t>LINUX DE的出现改变了现状</a:t>
            </a:r>
          </a:p>
          <a:p>
            <a:pPr lvl="0"/>
            <a:r>
              <a:rPr lang="en-US" altLang="zh-CN" sz="2800" dirty="0">
                <a:sym typeface="+mn-ea"/>
              </a:rPr>
              <a:t>需</a:t>
            </a:r>
            <a:r>
              <a:rPr lang="zh-CN" altLang="en-US" sz="2800" dirty="0">
                <a:sym typeface="+mn-ea"/>
              </a:rPr>
              <a:t>重点掌握</a:t>
            </a:r>
            <a:endParaRPr lang="en-US" altLang="zh-CN" sz="2800" dirty="0"/>
          </a:p>
          <a:p>
            <a:pPr lvl="1"/>
            <a:r>
              <a:rPr lang="zh-CN" altLang="en-US" sz="2800" dirty="0">
                <a:sym typeface="+mn-ea"/>
              </a:rPr>
              <a:t>文件及文件系统，用户及权限</a:t>
            </a:r>
            <a:endParaRPr lang="en-US" altLang="zh-CN" sz="2800" dirty="0"/>
          </a:p>
          <a:p>
            <a:pPr lvl="1"/>
            <a:r>
              <a:rPr lang="zh-CN" altLang="en-US" sz="2800" dirty="0">
                <a:sym typeface="+mn-ea"/>
              </a:rPr>
              <a:t>命令行原理及常用命令</a:t>
            </a:r>
            <a:endParaRPr lang="en-US" altLang="zh-CN" sz="2800" dirty="0"/>
          </a:p>
          <a:p>
            <a:pPr lvl="1"/>
            <a:r>
              <a:rPr lang="en-US" altLang="zh-CN" sz="2800" dirty="0">
                <a:sym typeface="+mn-ea"/>
              </a:rPr>
              <a:t>Shell</a:t>
            </a:r>
          </a:p>
          <a:p>
            <a:pPr lvl="1"/>
            <a:r>
              <a:rPr lang="en-US" altLang="zh-CN" sz="2800" dirty="0">
                <a:sym typeface="+mn-ea"/>
              </a:rPr>
              <a:t>编辑器: vim, emacs, vscode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LINUX桌面环境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1460" y="695325"/>
            <a:ext cx="8676005" cy="2392680"/>
          </a:xfrm>
        </p:spPr>
        <p:txBody>
          <a:bodyPr>
            <a:normAutofit/>
          </a:bodyPr>
          <a:lstStyle/>
          <a:p>
            <a:r>
              <a:rPr lang="en-US" altLang="zh-CN" dirty="0"/>
              <a:t>Desktop Environment</a:t>
            </a:r>
          </a:p>
          <a:p>
            <a:r>
              <a:rPr lang="en-US" altLang="zh-CN" dirty="0"/>
              <a:t>不是没有，而是太多。。。</a:t>
            </a:r>
          </a:p>
          <a:p>
            <a:r>
              <a:rPr lang="en-US" altLang="zh-CN" dirty="0">
                <a:sym typeface="+mn-ea"/>
              </a:rPr>
              <a:t>跟发行版一样繁荣</a:t>
            </a:r>
            <a:endParaRPr lang="en-US" altLang="zh-CN" dirty="0"/>
          </a:p>
          <a:p>
            <a:r>
              <a:rPr lang="en-US" altLang="zh-CN" dirty="0"/>
              <a:t>Linux Zen: 百花齐放</a:t>
            </a:r>
          </a:p>
          <a:p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35" y="773430"/>
            <a:ext cx="4162425" cy="2237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" y="3376295"/>
            <a:ext cx="4465320" cy="275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65" y="3483610"/>
            <a:ext cx="3403600" cy="254190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372860" y="6099175"/>
            <a:ext cx="6413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GTK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215630" y="6067425"/>
            <a:ext cx="71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QT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Desktop Envionrment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1460" y="764540"/>
            <a:ext cx="8709660" cy="2459990"/>
          </a:xfrm>
        </p:spPr>
        <p:txBody>
          <a:bodyPr>
            <a:normAutofit fontScale="45000" lnSpcReduction="20000"/>
          </a:bodyPr>
          <a:lstStyle/>
          <a:p>
            <a:r>
              <a:rPr lang="en-US" altLang="zh-CN" dirty="0"/>
              <a:t>Display Server</a:t>
            </a:r>
            <a:r>
              <a:rPr lang="zh-CN" altLang="en-US" dirty="0"/>
              <a:t>架构</a:t>
            </a:r>
            <a:r>
              <a:rPr lang="" altLang="zh-CN" dirty="0"/>
              <a:t>，X-server /etc/X11</a:t>
            </a:r>
            <a:endParaRPr lang="en-US" altLang="zh-CN" dirty="0"/>
          </a:p>
          <a:p>
            <a:r>
              <a:rPr lang="en-US" altLang="zh-CN" dirty="0"/>
              <a:t>Linux Zen: backend + frontend,</a:t>
            </a:r>
            <a:r>
              <a:rPr lang="zh-CN" altLang="en-US" dirty="0"/>
              <a:t>机制与策略分离，机制：基础设施，策略：使用基础设施的方式，基础设施尽可能暴露所有能力并且长远考虑，策略针对某一具体任务。</a:t>
            </a:r>
            <a:r>
              <a:rPr lang="en-US" altLang="zh-CN" dirty="0"/>
              <a:t>图形化的应用都是策略，例如游戏，图形终端，浏览器，GIMP等软件，底层都利用了X server 的基础设施</a:t>
            </a:r>
            <a:endParaRPr lang="zh-CN" alt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dirty="0">
                <a:sym typeface="+mn-ea"/>
              </a:rPr>
              <a:t>LINUX ZEN: LINUX下软件是分层的，高度模块化，与windows大不同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en-US" dirty="0">
              <a:sym typeface="+mn-ea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>
                <a:sym typeface="+mn-ea"/>
              </a:rPr>
              <a:t>Display Manager: </a:t>
            </a:r>
            <a:r>
              <a:rPr lang="en-US" altLang="zh-CN" dirty="0" err="1">
                <a:sym typeface="+mn-ea"/>
              </a:rPr>
              <a:t>gdm,lightdm</a:t>
            </a:r>
            <a:r>
              <a:rPr lang="zh-CN" altLang="en-US" dirty="0">
                <a:sym typeface="+mn-ea"/>
              </a:rPr>
              <a:t>管理登录界面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>
                <a:sym typeface="+mn-ea"/>
              </a:rPr>
              <a:t>Windows manager: </a:t>
            </a:r>
            <a:r>
              <a:rPr lang="zh-CN" altLang="en-US" dirty="0">
                <a:sym typeface="+mn-ea"/>
              </a:rPr>
              <a:t>管理窗口位置变化，前后关系，大小，切换等，背景等等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>
                <a:sym typeface="+mn-ea"/>
              </a:rPr>
              <a:t>Mate-panel, mate-applets,</a:t>
            </a:r>
            <a:r>
              <a:rPr lang="zh-CN" altLang="en-US" dirty="0">
                <a:sym typeface="+mn-ea"/>
              </a:rPr>
              <a:t>全都是小组件，可随意装卸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 err="1">
                <a:sym typeface="+mn-ea"/>
              </a:rPr>
              <a:t>ssh</a:t>
            </a:r>
            <a:r>
              <a:rPr lang="en-US" altLang="zh-CN" dirty="0">
                <a:sym typeface="+mn-ea"/>
              </a:rPr>
              <a:t> –X </a:t>
            </a:r>
            <a:r>
              <a:rPr lang="en-US" altLang="zh-CN" dirty="0" err="1">
                <a:sym typeface="+mn-ea"/>
              </a:rPr>
              <a:t>xclients</a:t>
            </a:r>
            <a:r>
              <a:rPr lang="zh-CN" altLang="en-US" dirty="0">
                <a:sym typeface="+mn-ea"/>
              </a:rPr>
              <a:t>运行在远端，</a:t>
            </a:r>
            <a:r>
              <a:rPr lang="en-US" altLang="zh-CN" dirty="0" err="1">
                <a:sym typeface="+mn-ea"/>
              </a:rPr>
              <a:t>Xserver</a:t>
            </a:r>
            <a:r>
              <a:rPr lang="zh-CN" altLang="en-US" dirty="0">
                <a:sym typeface="+mn-ea"/>
              </a:rPr>
              <a:t>运行在本地。</a:t>
            </a:r>
            <a:r>
              <a:rPr lang="en-US" altLang="zh-CN" dirty="0">
                <a:sym typeface="+mn-ea"/>
              </a:rPr>
              <a:t>xclient=app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 err="1">
                <a:sym typeface="+mn-ea"/>
              </a:rPr>
              <a:t>Vnc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传图像</a:t>
            </a:r>
            <a:r>
              <a:rPr lang="en-US" altLang="zh-CN" dirty="0" err="1">
                <a:sym typeface="+mn-ea"/>
              </a:rPr>
              <a:t>xserver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 err="1">
                <a:sym typeface="+mn-ea"/>
              </a:rPr>
              <a:t>xclient</a:t>
            </a:r>
            <a:r>
              <a:rPr lang="zh-CN" altLang="en-US" dirty="0">
                <a:sym typeface="+mn-ea"/>
              </a:rPr>
              <a:t>运行在远端，多个</a:t>
            </a:r>
            <a:r>
              <a:rPr lang="en-US" altLang="zh-CN" dirty="0" err="1">
                <a:sym typeface="+mn-ea"/>
              </a:rPr>
              <a:t>vnc</a:t>
            </a:r>
            <a:r>
              <a:rPr lang="zh-CN" altLang="en-US" dirty="0">
                <a:sym typeface="+mn-ea"/>
              </a:rPr>
              <a:t>终端时，远端开启多个</a:t>
            </a:r>
            <a:r>
              <a:rPr lang="en-US" altLang="zh-CN" dirty="0" err="1">
                <a:sym typeface="+mn-ea"/>
              </a:rPr>
              <a:t>xserver</a:t>
            </a:r>
            <a:r>
              <a:rPr lang="zh-CN" altLang="en-US" dirty="0">
                <a:sym typeface="+mn-ea"/>
              </a:rPr>
              <a:t>面向不同的屏幕</a:t>
            </a:r>
            <a:r>
              <a:rPr lang="en-US" altLang="zh-CN" dirty="0">
                <a:sym typeface="+mn-ea"/>
              </a:rPr>
              <a:t>(display)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0" y="3223895"/>
            <a:ext cx="6164580" cy="32531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982335" y="3244850"/>
            <a:ext cx="2825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>
                <a:sym typeface="+mn-ea"/>
              </a:rPr>
              <a:t>跨平台</a:t>
            </a:r>
            <a:r>
              <a:rPr lang="" altLang="en-US"/>
              <a:t>图形化开发：pyqt...</a:t>
            </a:r>
          </a:p>
          <a:p>
            <a:endParaRPr lang="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415155" y="735330"/>
            <a:ext cx="4646930" cy="3641725"/>
            <a:chOff x="6953" y="1158"/>
            <a:chExt cx="7318" cy="573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0" t="21000" r="4453" b="23001"/>
            <a:stretch>
              <a:fillRect/>
            </a:stretch>
          </p:blipFill>
          <p:spPr>
            <a:xfrm>
              <a:off x="6953" y="1158"/>
              <a:ext cx="7318" cy="357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1151" y="5326"/>
              <a:ext cx="301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Easy to customize and integrate</a:t>
              </a:r>
              <a:endParaRPr lang="zh-CN" altLang="en-US" sz="1600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113" y="5199"/>
              <a:ext cx="2377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Hard to find/customize and integrate</a:t>
              </a:r>
              <a:endParaRPr lang="zh-CN" altLang="en-US" sz="1600" dirty="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934710" y="4467225"/>
            <a:ext cx="3003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dirty="0"/>
              <a:t>CLI h</a:t>
            </a:r>
            <a:r>
              <a:rPr lang="en-US" altLang="zh-CN" dirty="0"/>
              <a:t>elp: -h, man</a:t>
            </a:r>
          </a:p>
          <a:p>
            <a:r>
              <a:rPr lang="" altLang="zh-CN" dirty="0"/>
              <a:t>GUI help: try your self</a:t>
            </a:r>
          </a:p>
          <a:p>
            <a:r>
              <a:rPr lang="" altLang="zh-CN" dirty="0"/>
              <a:t>LINUX ZEN: Convention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GUI vs CLI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23528" y="2204864"/>
            <a:ext cx="4680520" cy="4242570"/>
            <a:chOff x="323528" y="2204864"/>
            <a:chExt cx="4680520" cy="424257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381693"/>
              <a:ext cx="4680520" cy="306574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323528" y="2211824"/>
              <a:ext cx="1440160" cy="8376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GUI</a:t>
              </a:r>
            </a:p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Desktop Environment</a:t>
              </a:r>
            </a:p>
          </p:txBody>
        </p:sp>
        <p:cxnSp>
          <p:nvCxnSpPr>
            <p:cNvPr id="11" name="直接箭头连接符 10"/>
            <p:cNvCxnSpPr>
              <a:stCxn id="9" idx="2"/>
            </p:cNvCxnSpPr>
            <p:nvPr/>
          </p:nvCxnSpPr>
          <p:spPr>
            <a:xfrm>
              <a:off x="1043608" y="3049493"/>
              <a:ext cx="0" cy="1196296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9" idx="2"/>
            </p:cNvCxnSpPr>
            <p:nvPr/>
          </p:nvCxnSpPr>
          <p:spPr>
            <a:xfrm>
              <a:off x="1043608" y="3049493"/>
              <a:ext cx="648072" cy="1196296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2443912" y="2204864"/>
              <a:ext cx="1440160" cy="8376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CLI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Terminal, shell</a:t>
              </a:r>
            </a:p>
          </p:txBody>
        </p:sp>
        <p:cxnSp>
          <p:nvCxnSpPr>
            <p:cNvPr id="20" name="直接箭头连接符 19"/>
            <p:cNvCxnSpPr>
              <a:stCxn id="19" idx="2"/>
            </p:cNvCxnSpPr>
            <p:nvPr/>
          </p:nvCxnSpPr>
          <p:spPr>
            <a:xfrm>
              <a:off x="3163992" y="3042534"/>
              <a:ext cx="1363268" cy="78466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252990" y="735575"/>
            <a:ext cx="37429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sz="1600" dirty="0"/>
              <a:t>OS:</a:t>
            </a:r>
            <a:r>
              <a:rPr lang="zh-CN" altLang="en-US" sz="1600" dirty="0"/>
              <a:t>让用户去掌控计算机，</a:t>
            </a:r>
            <a:r>
              <a:rPr lang="en-US" altLang="zh-CN" sz="1600" dirty="0"/>
              <a:t>CLI/GUI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sz="1600" dirty="0"/>
              <a:t>用</a:t>
            </a:r>
            <a:r>
              <a:rPr lang="en-US" altLang="zh-CN" sz="1600" dirty="0"/>
              <a:t>CLI</a:t>
            </a:r>
            <a:r>
              <a:rPr lang="zh-CN" altLang="en-US" sz="1600" dirty="0"/>
              <a:t>无限可能，不仅能胜任所有非图形的任务，还可以组合创造新物种：管道，</a:t>
            </a:r>
            <a:r>
              <a:rPr lang="en-US" altLang="zh-CN" sz="1600" dirty="0" err="1"/>
              <a:t>grep,sed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awk</a:t>
            </a:r>
            <a:r>
              <a:rPr lang="zh-CN" altLang="en-US" sz="1600" dirty="0"/>
              <a:t>等</a:t>
            </a:r>
            <a:endParaRPr lang="en-US" altLang="zh-CN" sz="1600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sz="1600" dirty="0"/>
              <a:t>重要的事用</a:t>
            </a:r>
            <a:r>
              <a:rPr lang="en-US" altLang="zh-CN" sz="1600" dirty="0"/>
              <a:t>CLI</a:t>
            </a:r>
            <a:r>
              <a:rPr lang="zh-CN" altLang="en-US" sz="1600" dirty="0"/>
              <a:t>，不重要的事用</a:t>
            </a:r>
            <a:r>
              <a:rPr lang="en-US" altLang="zh-CN" sz="1600" dirty="0"/>
              <a:t>GUI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GUI</a:t>
            </a:r>
            <a:r>
              <a:rPr lang="zh-CN" altLang="en-US" dirty="0"/>
              <a:t>数据流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303655"/>
            <a:ext cx="8331200" cy="42506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755" y="940435"/>
            <a:ext cx="3602355" cy="2704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Command Line Interface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1460" y="764540"/>
            <a:ext cx="6219825" cy="5766435"/>
          </a:xfrm>
        </p:spPr>
        <p:txBody>
          <a:bodyPr>
            <a:normAutofit fontScale="65000" lnSpcReduction="20000"/>
          </a:bodyPr>
          <a:lstStyle/>
          <a:p>
            <a:r>
              <a:rPr lang="en-US" altLang="zh-CN" dirty="0"/>
              <a:t>Shell</a:t>
            </a:r>
          </a:p>
          <a:p>
            <a:pPr lvl="1"/>
            <a:r>
              <a:rPr lang="en-US" altLang="zh-CN" dirty="0"/>
              <a:t>Why? Because Kernel</a:t>
            </a:r>
          </a:p>
          <a:p>
            <a:pPr lvl="1"/>
            <a:r>
              <a:rPr lang="en-US" altLang="zh-CN" dirty="0" err="1"/>
              <a:t>Teminal</a:t>
            </a:r>
            <a:r>
              <a:rPr lang="en-US" altLang="zh-CN" dirty="0"/>
              <a:t>: </a:t>
            </a:r>
            <a:r>
              <a:rPr lang="en-US" altLang="zh-CN" dirty="0" err="1"/>
              <a:t>tty</a:t>
            </a:r>
            <a:r>
              <a:rPr lang="en-US" altLang="zh-CN" dirty="0"/>
              <a:t> device</a:t>
            </a:r>
          </a:p>
          <a:p>
            <a:pPr lvl="1"/>
            <a:r>
              <a:rPr lang="en-US" altLang="zh-CN" dirty="0"/>
              <a:t>Communicating with Kernel! </a:t>
            </a:r>
          </a:p>
          <a:p>
            <a:pPr lvl="1"/>
            <a:r>
              <a:rPr lang="en-US" altLang="zh-CN" dirty="0"/>
              <a:t>Run command by typing</a:t>
            </a:r>
          </a:p>
          <a:p>
            <a:pPr lvl="1"/>
            <a:r>
              <a:rPr lang="en-US" altLang="zh-CN" dirty="0"/>
              <a:t>Interactive, input, output</a:t>
            </a:r>
          </a:p>
          <a:p>
            <a:pPr lvl="1"/>
            <a:r>
              <a:rPr lang="en-US" altLang="zh-CN" dirty="0"/>
              <a:t>Shortcuts: cd, alias, glob…</a:t>
            </a:r>
          </a:p>
          <a:p>
            <a:pPr lvl="1"/>
            <a:r>
              <a:rPr lang="en-US" altLang="zh-CN" dirty="0"/>
              <a:t>Variants: </a:t>
            </a:r>
            <a:r>
              <a:rPr lang="en-US" altLang="zh-CN" dirty="0" err="1"/>
              <a:t>sh,tcsh,zsh,bash</a:t>
            </a:r>
            <a:r>
              <a:rPr lang="en-US" altLang="zh-CN" dirty="0"/>
              <a:t>…</a:t>
            </a:r>
          </a:p>
          <a:p>
            <a:pPr lvl="1"/>
            <a:r>
              <a:rPr lang="en-US" altLang="en-US" dirty="0"/>
              <a:t>Communication</a:t>
            </a:r>
            <a:endParaRPr lang="en-US" altLang="zh-CN" dirty="0"/>
          </a:p>
          <a:p>
            <a:r>
              <a:rPr lang="en-US" altLang="zh-CN" dirty="0"/>
              <a:t>Command</a:t>
            </a:r>
          </a:p>
          <a:p>
            <a:pPr lvl="1"/>
            <a:r>
              <a:rPr lang="en-US" altLang="en-US" dirty="0"/>
              <a:t>All language support </a:t>
            </a:r>
            <a:endParaRPr lang="en-US" altLang="zh-CN" dirty="0"/>
          </a:p>
          <a:p>
            <a:pPr lvl="1"/>
            <a:r>
              <a:rPr lang="en-US" altLang="zh-CN" dirty="0"/>
              <a:t>Binary file: ls, </a:t>
            </a:r>
            <a:r>
              <a:rPr lang="en-US" altLang="zh-CN" dirty="0" err="1"/>
              <a:t>gcc</a:t>
            </a:r>
            <a:r>
              <a:rPr lang="en-US" altLang="zh-CN" dirty="0"/>
              <a:t>, make, </a:t>
            </a:r>
            <a:r>
              <a:rPr lang="en-US" altLang="zh-CN" dirty="0" err="1"/>
              <a:t>python,pwd,env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BASH</a:t>
            </a:r>
          </a:p>
          <a:p>
            <a:pPr lvl="1"/>
            <a:r>
              <a:rPr lang="en-US" altLang="zh-CN" dirty="0"/>
              <a:t>Script: run by interpreter, python, java</a:t>
            </a:r>
          </a:p>
          <a:p>
            <a:pPr lvl="1"/>
            <a:r>
              <a:rPr lang="en-US" altLang="zh-CN" dirty="0"/>
              <a:t>Daemon process</a:t>
            </a:r>
          </a:p>
          <a:p>
            <a:r>
              <a:rPr lang="en-US" altLang="zh-CN" dirty="0"/>
              <a:t>Command’s Context</a:t>
            </a:r>
          </a:p>
          <a:p>
            <a:pPr lvl="1"/>
            <a:r>
              <a:rPr lang="en-US" altLang="zh-CN" dirty="0"/>
              <a:t>ENV: PATH, LD_LIBRARY_PATH, HOME, USER…</a:t>
            </a:r>
          </a:p>
          <a:p>
            <a:pPr lvl="1"/>
            <a:r>
              <a:rPr lang="en-US" altLang="zh-CN" dirty="0"/>
              <a:t>Working directory</a:t>
            </a:r>
          </a:p>
          <a:p>
            <a:pPr lvl="1"/>
            <a:r>
              <a:rPr lang="en-US" altLang="zh-CN" dirty="0"/>
              <a:t>File operation: </a:t>
            </a:r>
            <a:r>
              <a:rPr lang="en-US" altLang="zh-CN" dirty="0" err="1"/>
              <a:t>stdin,stdout</a:t>
            </a:r>
            <a:r>
              <a:rPr lang="en-US" altLang="zh-CN" dirty="0"/>
              <a:t>, </a:t>
            </a:r>
            <a:r>
              <a:rPr lang="en-US" altLang="zh-CN" dirty="0" err="1"/>
              <a:t>pipe,redirection</a:t>
            </a:r>
            <a:endParaRPr lang="en-US" altLang="zh-CN" dirty="0"/>
          </a:p>
          <a:p>
            <a:pPr lvl="1"/>
            <a:r>
              <a:rPr lang="en-US" altLang="zh-CN" dirty="0"/>
              <a:t>Runtime Libraries: </a:t>
            </a:r>
            <a:r>
              <a:rPr lang="en-US" altLang="zh-CN" dirty="0" err="1"/>
              <a:t>glibc</a:t>
            </a:r>
            <a:r>
              <a:rPr lang="en-US" altLang="zh-CN" dirty="0"/>
              <a:t>, /lib64/</a:t>
            </a:r>
          </a:p>
          <a:p>
            <a:pPr lvl="1"/>
            <a:r>
              <a:rPr lang="en-US" altLang="en-US" dirty="0"/>
              <a:t>how execution works</a:t>
            </a:r>
          </a:p>
          <a:p>
            <a:pPr lvl="0"/>
            <a:r>
              <a:rPr lang="en-US" altLang="en-US" sz="2800" dirty="0"/>
              <a:t>Text vs Binary</a:t>
            </a:r>
          </a:p>
          <a:p>
            <a:pPr lvl="1"/>
            <a:r>
              <a:rPr lang="en-US" altLang="en-US" sz="2400" dirty="0"/>
              <a:t>data &amp; program	</a:t>
            </a:r>
          </a:p>
          <a:p>
            <a:pPr lvl="1"/>
            <a:endParaRPr lang="en-US" altLang="zh-CN" dirty="0"/>
          </a:p>
          <a:p>
            <a:pPr lvl="0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63500"/>
            <a:ext cx="2251710" cy="1009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735" y="3644900"/>
            <a:ext cx="2766060" cy="2747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开发者视角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1" r="-1364"/>
          <a:stretch>
            <a:fillRect/>
          </a:stretch>
        </p:blipFill>
        <p:spPr>
          <a:xfrm>
            <a:off x="4431665" y="549275"/>
            <a:ext cx="4673600" cy="3194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641215" y="350774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开发者视角</a:t>
            </a:r>
          </a:p>
        </p:txBody>
      </p:sp>
      <p:sp>
        <p:nvSpPr>
          <p:cNvPr id="9" name="文本占位符 4"/>
          <p:cNvSpPr>
            <a:spLocks noGrp="1"/>
          </p:cNvSpPr>
          <p:nvPr/>
        </p:nvSpPr>
        <p:spPr>
          <a:xfrm>
            <a:off x="251460" y="764540"/>
            <a:ext cx="4622165" cy="57130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numCol="1" anchor="t" anchorCtr="0" compatLnSpc="1">
            <a:normAutofit fontScale="77500" lnSpcReduction="10000"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一般开发人员</a:t>
            </a:r>
          </a:p>
          <a:p>
            <a:pPr lvl="1"/>
            <a:r>
              <a:rPr lang="en-US" altLang="en-US" dirty="0"/>
              <a:t>通用跨平台开发，与操作系统无关的开发</a:t>
            </a:r>
          </a:p>
          <a:p>
            <a:pPr lvl="1"/>
            <a:r>
              <a:rPr lang="en-US" altLang="en-US" sz="2400" dirty="0"/>
              <a:t>python, matlab java, web, ....</a:t>
            </a:r>
          </a:p>
          <a:p>
            <a:pPr lvl="1"/>
            <a:r>
              <a:rPr lang="en-US" altLang="en-US" sz="2400" dirty="0"/>
              <a:t>脚本语言</a:t>
            </a:r>
            <a:endParaRPr lang="en-US" dirty="0"/>
          </a:p>
          <a:p>
            <a:r>
              <a:rPr lang="en-US" altLang="en-US" dirty="0"/>
              <a:t>系统开发人员</a:t>
            </a:r>
          </a:p>
          <a:p>
            <a:pPr lvl="1"/>
            <a:r>
              <a:rPr lang="en-US" altLang="en-US" dirty="0"/>
              <a:t>C,C++等使用C API</a:t>
            </a:r>
          </a:p>
          <a:p>
            <a:pPr lvl="1"/>
            <a:r>
              <a:rPr lang="en-US" altLang="en-US" sz="2400" dirty="0"/>
              <a:t>GLIBC提供</a:t>
            </a:r>
            <a:endParaRPr lang="en-US" altLang="en-US" dirty="0"/>
          </a:p>
          <a:p>
            <a:pPr lvl="1"/>
            <a:r>
              <a:rPr lang="en-US" altLang="en-US" dirty="0"/>
              <a:t>使用操作系统API POSIX</a:t>
            </a:r>
          </a:p>
          <a:p>
            <a:pPr lvl="1"/>
            <a:r>
              <a:rPr lang="en-US" altLang="en-US" dirty="0"/>
              <a:t>kernel提供</a:t>
            </a:r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需重点掌握</a:t>
            </a:r>
          </a:p>
          <a:p>
            <a:pPr lvl="1"/>
            <a:r>
              <a:rPr lang="en-US" altLang="en-US" dirty="0"/>
              <a:t>C/C++编译成命令的过程原理，了解交叉编译更好，可走LFS</a:t>
            </a:r>
          </a:p>
          <a:p>
            <a:pPr lvl="1"/>
            <a:r>
              <a:rPr lang="en-US" altLang="en-US" dirty="0"/>
              <a:t>命令行运行原理</a:t>
            </a:r>
          </a:p>
          <a:p>
            <a:pPr lvl="1"/>
            <a:r>
              <a:rPr lang="en-US" altLang="en-US" dirty="0"/>
              <a:t>操作系统基础（进程，并行，信号，IO等)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3906520"/>
            <a:ext cx="3061970" cy="2675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Portable Operating System Interface</a:t>
            </a:r>
            <a:endParaRPr lang="en-US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1519" y="764704"/>
            <a:ext cx="4475799" cy="213895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POSIX</a:t>
            </a:r>
          </a:p>
          <a:p>
            <a:pPr lvl="1"/>
            <a:r>
              <a:rPr lang="en-US" altLang="zh-CN" dirty="0"/>
              <a:t>OS standard</a:t>
            </a:r>
          </a:p>
          <a:p>
            <a:pPr lvl="1"/>
            <a:r>
              <a:rPr lang="en-US" altLang="zh-CN" dirty="0"/>
              <a:t>history</a:t>
            </a:r>
          </a:p>
          <a:p>
            <a:r>
              <a:rPr lang="en-US" altLang="zh-CN" dirty="0"/>
              <a:t>Linux Zen: </a:t>
            </a:r>
          </a:p>
          <a:p>
            <a:pPr lvl="1"/>
            <a:r>
              <a:rPr lang="zh-CN" altLang="en-US" dirty="0"/>
              <a:t>有容乃大，几乎实现了所有能实现的标准接口</a:t>
            </a:r>
            <a:r>
              <a:rPr lang="en-US" altLang="zh-CN" dirty="0"/>
              <a:t>BSD, SYSV</a:t>
            </a:r>
            <a:r>
              <a:rPr lang="zh-CN" altLang="en-US" dirty="0"/>
              <a:t>，还包含了大量私有的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34" y="3014097"/>
            <a:ext cx="6654080" cy="37467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19" y="764704"/>
            <a:ext cx="4429880" cy="2099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is Linux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460" y="548640"/>
            <a:ext cx="8615680" cy="6163945"/>
          </a:xfrm>
        </p:spPr>
        <p:txBody>
          <a:bodyPr>
            <a:normAutofit fontScale="57500" lnSpcReduction="10000"/>
          </a:bodyPr>
          <a:lstStyle/>
          <a:p>
            <a:r>
              <a:rPr lang="en-US" altLang="en-US"/>
              <a:t>一个操作系统</a:t>
            </a:r>
          </a:p>
          <a:p>
            <a:pPr lvl="1"/>
            <a:r>
              <a:rPr lang="en-US" altLang="en-US" sz="2400"/>
              <a:t>什么是操作系统？</a:t>
            </a:r>
            <a:endParaRPr lang="en-US" altLang="en-US"/>
          </a:p>
          <a:p>
            <a:r>
              <a:rPr lang="en-US" altLang="en-US"/>
              <a:t>能在各种硬件上运行，可大可小</a:t>
            </a:r>
          </a:p>
          <a:p>
            <a:pPr lvl="1"/>
            <a:r>
              <a:rPr lang="en-US" altLang="en-US"/>
              <a:t>PC, 手机，嵌入式，服务器</a:t>
            </a:r>
          </a:p>
          <a:p>
            <a:pPr lvl="0"/>
            <a:r>
              <a:rPr lang="en-US" altLang="en-US"/>
              <a:t>上天入地，无所不能</a:t>
            </a:r>
          </a:p>
          <a:p>
            <a:pPr lvl="1"/>
            <a:r>
              <a:rPr lang="en-US" altLang="en-US"/>
              <a:t>spacex 载人龙,特斯拉，云计算，超级计算机，手机</a:t>
            </a:r>
          </a:p>
          <a:p>
            <a:pPr lvl="0"/>
            <a:r>
              <a:rPr lang="en-US" altLang="en-US" sz="2800"/>
              <a:t>v.s. Windows？</a:t>
            </a:r>
          </a:p>
          <a:p>
            <a:pPr lvl="1"/>
            <a:r>
              <a:rPr lang="en-US" altLang="en-US" sz="2400"/>
              <a:t>windows除了PC端和极少的服务器应用还有哪些？</a:t>
            </a:r>
          </a:p>
          <a:p>
            <a:pPr lvl="1"/>
            <a:r>
              <a:rPr lang="en-US" altLang="en-US" sz="2400"/>
              <a:t>为什么会是这样？</a:t>
            </a:r>
          </a:p>
          <a:p>
            <a:pPr lvl="1"/>
            <a:r>
              <a:rPr lang="en-US" altLang="en-US" sz="2800"/>
              <a:t>老太太都会用的东西不是我们追求的东西</a:t>
            </a:r>
          </a:p>
          <a:p>
            <a:pPr lvl="0"/>
            <a:r>
              <a:rPr lang="en-US" altLang="en-US" sz="2800">
                <a:sym typeface="+mn-ea"/>
              </a:rPr>
              <a:t>什么是开源？</a:t>
            </a:r>
            <a:endParaRPr lang="en-US" altLang="en-US" sz="2800"/>
          </a:p>
          <a:p>
            <a:pPr lvl="1"/>
            <a:r>
              <a:rPr lang="en-US" altLang="en-US" sz="2800">
                <a:sym typeface="+mn-ea"/>
              </a:rPr>
              <a:t>两波开源深刻的改变了我们的世界</a:t>
            </a:r>
          </a:p>
          <a:p>
            <a:pPr lvl="1"/>
            <a:r>
              <a:rPr lang="en-US" altLang="en-US"/>
              <a:t>开源意味着全球范围内的协作</a:t>
            </a:r>
          </a:p>
          <a:p>
            <a:pPr lvl="0"/>
            <a:r>
              <a:rPr lang="en-US" altLang="en-US"/>
              <a:t>LINUX由什么组成的？</a:t>
            </a:r>
          </a:p>
          <a:p>
            <a:pPr lvl="1"/>
            <a:r>
              <a:rPr lang="en-US" altLang="en-US"/>
              <a:t>肉身由内核+文件目录结构+一堆软件包 (windows呢？ so complex, unable to find out)</a:t>
            </a:r>
          </a:p>
          <a:p>
            <a:pPr lvl="0"/>
            <a:r>
              <a:rPr lang="en-US" altLang="en-US">
                <a:sym typeface="+mn-ea"/>
              </a:rPr>
              <a:t>图形界面 vs 命令行</a:t>
            </a:r>
          </a:p>
          <a:p>
            <a:pPr lvl="0"/>
            <a:endParaRPr lang="en-US" altLang="en-US"/>
          </a:p>
          <a:p>
            <a:pPr lvl="0"/>
            <a:r>
              <a:rPr lang="en-US" altLang="en-US" sz="2800">
                <a:sym typeface="+mn-ea"/>
              </a:rPr>
              <a:t>LINUX是在操作系统这个问题边界内的最简最优雅的实现</a:t>
            </a:r>
            <a:endParaRPr lang="en-US" altLang="en-US" sz="2800"/>
          </a:p>
          <a:p>
            <a:pPr lvl="1"/>
            <a:r>
              <a:rPr lang="en-US" altLang="en-US" sz="2800">
                <a:sym typeface="+mn-ea"/>
              </a:rPr>
              <a:t>隐藏复杂度(windows) vs 暴露复杂度和灵活性(LINUX)</a:t>
            </a:r>
            <a:endParaRPr lang="en-US" altLang="en-US" sz="2800"/>
          </a:p>
          <a:p>
            <a:pPr lvl="1"/>
            <a:r>
              <a:rPr lang="en-US" altLang="en-US" sz="2800">
                <a:sym typeface="+mn-ea"/>
              </a:rPr>
              <a:t>问题内在固有复杂度 vs 解决方法复杂度(e.g. 高考数学最后一大题)</a:t>
            </a:r>
          </a:p>
          <a:p>
            <a:pPr lvl="0"/>
            <a:r>
              <a:rPr lang="en-US" altLang="en-US" sz="2800">
                <a:sym typeface="+mn-ea"/>
              </a:rPr>
              <a:t>LINUX真的很难么？</a:t>
            </a:r>
            <a:endParaRPr lang="en-US" altLang="en-US" sz="2800"/>
          </a:p>
          <a:p>
            <a:pPr lvl="1"/>
            <a:r>
              <a:rPr lang="en-US" altLang="en-US" sz="2800">
                <a:sym typeface="+mn-ea"/>
              </a:rPr>
              <a:t>是不是问题本身就很难？</a:t>
            </a:r>
            <a:endParaRPr lang="en-US" altLang="en-US" sz="2800"/>
          </a:p>
          <a:p>
            <a:pPr lvl="1"/>
            <a:r>
              <a:rPr lang="en-US" altLang="en-US" sz="2800">
                <a:sym typeface="+mn-ea"/>
              </a:rPr>
              <a:t>需要掌握的命令真的很多么？（&lt;20+，远远低于你的词汇量）</a:t>
            </a:r>
            <a:endParaRPr lang="en-US" altLang="en-US" sz="2800"/>
          </a:p>
          <a:p>
            <a:pPr lvl="1"/>
            <a:r>
              <a:rPr lang="en-US" altLang="en-US" sz="2800">
                <a:sym typeface="+mn-ea"/>
              </a:rPr>
              <a:t>只是不熟悉不习惯而已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General Call Routine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71128"/>
            <a:ext cx="7607829" cy="570587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object 1"/>
          <p:cNvSpPr/>
          <p:nvPr/>
        </p:nvSpPr>
        <p:spPr>
          <a:xfrm>
            <a:off x="134471" y="0"/>
            <a:ext cx="16809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" name="object 2"/>
          <p:cNvSpPr/>
          <p:nvPr/>
        </p:nvSpPr>
        <p:spPr>
          <a:xfrm>
            <a:off x="361390" y="974912"/>
            <a:ext cx="4031316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" name="object 3"/>
          <p:cNvSpPr/>
          <p:nvPr/>
        </p:nvSpPr>
        <p:spPr>
          <a:xfrm>
            <a:off x="361390" y="1949823"/>
            <a:ext cx="4031316" cy="24436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" name="object 4"/>
          <p:cNvSpPr/>
          <p:nvPr/>
        </p:nvSpPr>
        <p:spPr>
          <a:xfrm>
            <a:off x="361390" y="2159934"/>
            <a:ext cx="403131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" name="object 5"/>
          <p:cNvSpPr/>
          <p:nvPr/>
        </p:nvSpPr>
        <p:spPr>
          <a:xfrm>
            <a:off x="361390" y="4958603"/>
            <a:ext cx="215713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" name="object 6"/>
          <p:cNvSpPr/>
          <p:nvPr/>
        </p:nvSpPr>
        <p:spPr>
          <a:xfrm>
            <a:off x="588309" y="4958603"/>
            <a:ext cx="795618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" name="object 7"/>
          <p:cNvSpPr/>
          <p:nvPr/>
        </p:nvSpPr>
        <p:spPr>
          <a:xfrm>
            <a:off x="1395132" y="4958603"/>
            <a:ext cx="1905000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" name="object 8"/>
          <p:cNvSpPr/>
          <p:nvPr/>
        </p:nvSpPr>
        <p:spPr>
          <a:xfrm>
            <a:off x="3311338" y="4958603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" name="object 9"/>
          <p:cNvSpPr/>
          <p:nvPr/>
        </p:nvSpPr>
        <p:spPr>
          <a:xfrm>
            <a:off x="361390" y="5235948"/>
            <a:ext cx="215713" cy="244362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" name="object 10"/>
          <p:cNvSpPr/>
          <p:nvPr/>
        </p:nvSpPr>
        <p:spPr>
          <a:xfrm>
            <a:off x="588309" y="5235948"/>
            <a:ext cx="804022" cy="244362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" name="object 11"/>
          <p:cNvSpPr/>
          <p:nvPr/>
        </p:nvSpPr>
        <p:spPr>
          <a:xfrm>
            <a:off x="1403537" y="5235948"/>
            <a:ext cx="1896596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" name="object 12"/>
          <p:cNvSpPr/>
          <p:nvPr/>
        </p:nvSpPr>
        <p:spPr>
          <a:xfrm>
            <a:off x="3311338" y="5235948"/>
            <a:ext cx="1081368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" name="object 13"/>
          <p:cNvSpPr/>
          <p:nvPr/>
        </p:nvSpPr>
        <p:spPr>
          <a:xfrm>
            <a:off x="361390" y="5235948"/>
            <a:ext cx="1030941" cy="244362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" name="object 14"/>
          <p:cNvSpPr/>
          <p:nvPr/>
        </p:nvSpPr>
        <p:spPr>
          <a:xfrm>
            <a:off x="1403537" y="5395632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" name="object 15"/>
          <p:cNvSpPr/>
          <p:nvPr/>
        </p:nvSpPr>
        <p:spPr>
          <a:xfrm>
            <a:off x="3311338" y="5395632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" name="object 16"/>
          <p:cNvSpPr/>
          <p:nvPr/>
        </p:nvSpPr>
        <p:spPr>
          <a:xfrm>
            <a:off x="1403537" y="5546912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" name="object 17"/>
          <p:cNvSpPr/>
          <p:nvPr/>
        </p:nvSpPr>
        <p:spPr>
          <a:xfrm>
            <a:off x="3311338" y="5546912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" name="object 18"/>
          <p:cNvSpPr/>
          <p:nvPr/>
        </p:nvSpPr>
        <p:spPr>
          <a:xfrm>
            <a:off x="361390" y="5546912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" name="object 19"/>
          <p:cNvSpPr/>
          <p:nvPr/>
        </p:nvSpPr>
        <p:spPr>
          <a:xfrm>
            <a:off x="1403537" y="5698191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0" name="object 20"/>
          <p:cNvSpPr/>
          <p:nvPr/>
        </p:nvSpPr>
        <p:spPr>
          <a:xfrm>
            <a:off x="3311338" y="5698191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1" name="object 21"/>
          <p:cNvSpPr/>
          <p:nvPr/>
        </p:nvSpPr>
        <p:spPr>
          <a:xfrm>
            <a:off x="1403537" y="5849470"/>
            <a:ext cx="1896596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2" name="object 22"/>
          <p:cNvSpPr/>
          <p:nvPr/>
        </p:nvSpPr>
        <p:spPr>
          <a:xfrm>
            <a:off x="3311338" y="5849470"/>
            <a:ext cx="1081368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3" name="object 23"/>
          <p:cNvSpPr/>
          <p:nvPr/>
        </p:nvSpPr>
        <p:spPr>
          <a:xfrm>
            <a:off x="361390" y="5849470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4" name="object 24"/>
          <p:cNvSpPr/>
          <p:nvPr/>
        </p:nvSpPr>
        <p:spPr>
          <a:xfrm>
            <a:off x="1403537" y="6009154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5" name="object 25"/>
          <p:cNvSpPr/>
          <p:nvPr/>
        </p:nvSpPr>
        <p:spPr>
          <a:xfrm>
            <a:off x="3311338" y="6009154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6" name="object 26"/>
          <p:cNvSpPr/>
          <p:nvPr/>
        </p:nvSpPr>
        <p:spPr>
          <a:xfrm>
            <a:off x="1403537" y="6160434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7" name="object 27"/>
          <p:cNvSpPr/>
          <p:nvPr/>
        </p:nvSpPr>
        <p:spPr>
          <a:xfrm>
            <a:off x="3311338" y="6160434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8" name="object 28"/>
          <p:cNvSpPr/>
          <p:nvPr/>
        </p:nvSpPr>
        <p:spPr>
          <a:xfrm>
            <a:off x="4756898" y="327772"/>
            <a:ext cx="215713" cy="244362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9" name="object 29"/>
          <p:cNvSpPr/>
          <p:nvPr/>
        </p:nvSpPr>
        <p:spPr>
          <a:xfrm>
            <a:off x="4983817" y="327772"/>
            <a:ext cx="804022" cy="244362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0" name="object 30"/>
          <p:cNvSpPr/>
          <p:nvPr/>
        </p:nvSpPr>
        <p:spPr>
          <a:xfrm>
            <a:off x="5799044" y="327772"/>
            <a:ext cx="1896596" cy="244362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1" name="object 31"/>
          <p:cNvSpPr/>
          <p:nvPr/>
        </p:nvSpPr>
        <p:spPr>
          <a:xfrm>
            <a:off x="7706845" y="327772"/>
            <a:ext cx="1081368" cy="244362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2" name="object 32"/>
          <p:cNvSpPr/>
          <p:nvPr/>
        </p:nvSpPr>
        <p:spPr>
          <a:xfrm>
            <a:off x="4756897" y="327772"/>
            <a:ext cx="1030941" cy="244362"/>
          </a:xfrm>
          <a:prstGeom prst="rect">
            <a:avLst/>
          </a:prstGeom>
          <a:blipFill>
            <a:blip r:embed="rId2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3" name="object 33"/>
          <p:cNvSpPr/>
          <p:nvPr/>
        </p:nvSpPr>
        <p:spPr>
          <a:xfrm>
            <a:off x="5799044" y="588309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4" name="object 34"/>
          <p:cNvSpPr/>
          <p:nvPr/>
        </p:nvSpPr>
        <p:spPr>
          <a:xfrm>
            <a:off x="7706845" y="588309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5" name="object 35"/>
          <p:cNvSpPr/>
          <p:nvPr/>
        </p:nvSpPr>
        <p:spPr>
          <a:xfrm>
            <a:off x="5799044" y="739588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6" name="object 36"/>
          <p:cNvSpPr/>
          <p:nvPr/>
        </p:nvSpPr>
        <p:spPr>
          <a:xfrm>
            <a:off x="7706845" y="739588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7" name="object 37"/>
          <p:cNvSpPr/>
          <p:nvPr/>
        </p:nvSpPr>
        <p:spPr>
          <a:xfrm>
            <a:off x="4756898" y="890867"/>
            <a:ext cx="215713" cy="244362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8" name="object 38"/>
          <p:cNvSpPr/>
          <p:nvPr/>
        </p:nvSpPr>
        <p:spPr>
          <a:xfrm>
            <a:off x="4983817" y="890867"/>
            <a:ext cx="804022" cy="244362"/>
          </a:xfrm>
          <a:prstGeom prst="rect">
            <a:avLst/>
          </a:prstGeom>
          <a:blipFill>
            <a:blip r:embed="rId2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9" name="object 39"/>
          <p:cNvSpPr/>
          <p:nvPr/>
        </p:nvSpPr>
        <p:spPr>
          <a:xfrm>
            <a:off x="5799044" y="890867"/>
            <a:ext cx="1896596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0" name="object 40"/>
          <p:cNvSpPr/>
          <p:nvPr/>
        </p:nvSpPr>
        <p:spPr>
          <a:xfrm>
            <a:off x="7706845" y="890867"/>
            <a:ext cx="1081368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1" name="object 41"/>
          <p:cNvSpPr/>
          <p:nvPr/>
        </p:nvSpPr>
        <p:spPr>
          <a:xfrm>
            <a:off x="4756897" y="890867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2" name="object 42"/>
          <p:cNvSpPr/>
          <p:nvPr/>
        </p:nvSpPr>
        <p:spPr>
          <a:xfrm>
            <a:off x="5799044" y="1050551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3" name="object 43"/>
          <p:cNvSpPr/>
          <p:nvPr/>
        </p:nvSpPr>
        <p:spPr>
          <a:xfrm>
            <a:off x="7706845" y="1050551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4" name="object 44"/>
          <p:cNvSpPr/>
          <p:nvPr/>
        </p:nvSpPr>
        <p:spPr>
          <a:xfrm>
            <a:off x="5799044" y="1201831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5" name="object 45"/>
          <p:cNvSpPr/>
          <p:nvPr/>
        </p:nvSpPr>
        <p:spPr>
          <a:xfrm>
            <a:off x="7706845" y="1201831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6" name="object 46"/>
          <p:cNvSpPr/>
          <p:nvPr/>
        </p:nvSpPr>
        <p:spPr>
          <a:xfrm>
            <a:off x="4756898" y="1353110"/>
            <a:ext cx="215713" cy="244362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7" name="object 47"/>
          <p:cNvSpPr/>
          <p:nvPr/>
        </p:nvSpPr>
        <p:spPr>
          <a:xfrm>
            <a:off x="4983817" y="1353110"/>
            <a:ext cx="804022" cy="244362"/>
          </a:xfrm>
          <a:prstGeom prst="rect">
            <a:avLst/>
          </a:prstGeom>
          <a:blipFill>
            <a:blip r:embed="rId2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8" name="object 48"/>
          <p:cNvSpPr/>
          <p:nvPr/>
        </p:nvSpPr>
        <p:spPr>
          <a:xfrm>
            <a:off x="5799044" y="1353110"/>
            <a:ext cx="1896596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9" name="object 49"/>
          <p:cNvSpPr/>
          <p:nvPr/>
        </p:nvSpPr>
        <p:spPr>
          <a:xfrm>
            <a:off x="7706845" y="1353110"/>
            <a:ext cx="1081368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0" name="object 50"/>
          <p:cNvSpPr/>
          <p:nvPr/>
        </p:nvSpPr>
        <p:spPr>
          <a:xfrm>
            <a:off x="4756897" y="1353110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1" name="object 51"/>
          <p:cNvSpPr/>
          <p:nvPr/>
        </p:nvSpPr>
        <p:spPr>
          <a:xfrm>
            <a:off x="5799044" y="1512794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2" name="object 52"/>
          <p:cNvSpPr/>
          <p:nvPr/>
        </p:nvSpPr>
        <p:spPr>
          <a:xfrm>
            <a:off x="7706845" y="1512794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3" name="object 53"/>
          <p:cNvSpPr/>
          <p:nvPr/>
        </p:nvSpPr>
        <p:spPr>
          <a:xfrm>
            <a:off x="5799044" y="1664073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4" name="object 54"/>
          <p:cNvSpPr/>
          <p:nvPr/>
        </p:nvSpPr>
        <p:spPr>
          <a:xfrm>
            <a:off x="7706845" y="1664073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5" name="object 55"/>
          <p:cNvSpPr/>
          <p:nvPr/>
        </p:nvSpPr>
        <p:spPr>
          <a:xfrm>
            <a:off x="4756897" y="1664073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6" name="object 56"/>
          <p:cNvSpPr/>
          <p:nvPr/>
        </p:nvSpPr>
        <p:spPr>
          <a:xfrm>
            <a:off x="5799044" y="1815353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7" name="object 57"/>
          <p:cNvSpPr/>
          <p:nvPr/>
        </p:nvSpPr>
        <p:spPr>
          <a:xfrm>
            <a:off x="7706845" y="1815353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8" name="object 58"/>
          <p:cNvSpPr/>
          <p:nvPr/>
        </p:nvSpPr>
        <p:spPr>
          <a:xfrm>
            <a:off x="5799044" y="1966632"/>
            <a:ext cx="1896596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9" name="object 59"/>
          <p:cNvSpPr/>
          <p:nvPr/>
        </p:nvSpPr>
        <p:spPr>
          <a:xfrm>
            <a:off x="7706845" y="1966632"/>
            <a:ext cx="1081368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0" name="object 60"/>
          <p:cNvSpPr/>
          <p:nvPr/>
        </p:nvSpPr>
        <p:spPr>
          <a:xfrm>
            <a:off x="4756897" y="1966632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1" name="object 61"/>
          <p:cNvSpPr/>
          <p:nvPr/>
        </p:nvSpPr>
        <p:spPr>
          <a:xfrm>
            <a:off x="5799044" y="2126316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2" name="object 62"/>
          <p:cNvSpPr/>
          <p:nvPr/>
        </p:nvSpPr>
        <p:spPr>
          <a:xfrm>
            <a:off x="7706845" y="2126316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3" name="object 63"/>
          <p:cNvSpPr/>
          <p:nvPr/>
        </p:nvSpPr>
        <p:spPr>
          <a:xfrm>
            <a:off x="5799044" y="2277595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4" name="object 64"/>
          <p:cNvSpPr/>
          <p:nvPr/>
        </p:nvSpPr>
        <p:spPr>
          <a:xfrm>
            <a:off x="7706845" y="2277595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5" name="object 65"/>
          <p:cNvSpPr/>
          <p:nvPr/>
        </p:nvSpPr>
        <p:spPr>
          <a:xfrm>
            <a:off x="4756897" y="2277595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6" name="object 66"/>
          <p:cNvSpPr/>
          <p:nvPr/>
        </p:nvSpPr>
        <p:spPr>
          <a:xfrm>
            <a:off x="5799044" y="2428875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7" name="object 67"/>
          <p:cNvSpPr/>
          <p:nvPr/>
        </p:nvSpPr>
        <p:spPr>
          <a:xfrm>
            <a:off x="7706845" y="2428875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8" name="object 68"/>
          <p:cNvSpPr/>
          <p:nvPr/>
        </p:nvSpPr>
        <p:spPr>
          <a:xfrm>
            <a:off x="5799044" y="2580154"/>
            <a:ext cx="1896596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9" name="object 69"/>
          <p:cNvSpPr/>
          <p:nvPr/>
        </p:nvSpPr>
        <p:spPr>
          <a:xfrm>
            <a:off x="7706845" y="2580154"/>
            <a:ext cx="1081368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0" name="object 70"/>
          <p:cNvSpPr/>
          <p:nvPr/>
        </p:nvSpPr>
        <p:spPr>
          <a:xfrm>
            <a:off x="4756897" y="2580154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1" name="object 71"/>
          <p:cNvSpPr/>
          <p:nvPr/>
        </p:nvSpPr>
        <p:spPr>
          <a:xfrm>
            <a:off x="5799044" y="2739838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2" name="object 72"/>
          <p:cNvSpPr/>
          <p:nvPr/>
        </p:nvSpPr>
        <p:spPr>
          <a:xfrm>
            <a:off x="7706845" y="2739838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3" name="object 73"/>
          <p:cNvSpPr/>
          <p:nvPr/>
        </p:nvSpPr>
        <p:spPr>
          <a:xfrm>
            <a:off x="5799044" y="2891117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4" name="object 74"/>
          <p:cNvSpPr/>
          <p:nvPr/>
        </p:nvSpPr>
        <p:spPr>
          <a:xfrm>
            <a:off x="7706845" y="2891117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5" name="object 75"/>
          <p:cNvSpPr/>
          <p:nvPr/>
        </p:nvSpPr>
        <p:spPr>
          <a:xfrm>
            <a:off x="4756897" y="2891117"/>
            <a:ext cx="1030941" cy="244362"/>
          </a:xfrm>
          <a:prstGeom prst="rect">
            <a:avLst/>
          </a:prstGeom>
          <a:blipFill>
            <a:blip r:embed="rId2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6" name="object 76"/>
          <p:cNvSpPr/>
          <p:nvPr/>
        </p:nvSpPr>
        <p:spPr>
          <a:xfrm>
            <a:off x="5799044" y="3042397"/>
            <a:ext cx="1896596" cy="244362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7" name="object 77"/>
          <p:cNvSpPr/>
          <p:nvPr/>
        </p:nvSpPr>
        <p:spPr>
          <a:xfrm>
            <a:off x="7706845" y="3042397"/>
            <a:ext cx="1081368" cy="244362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8" name="object 78"/>
          <p:cNvSpPr/>
          <p:nvPr/>
        </p:nvSpPr>
        <p:spPr>
          <a:xfrm>
            <a:off x="5799044" y="3302934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9" name="object 79"/>
          <p:cNvSpPr/>
          <p:nvPr/>
        </p:nvSpPr>
        <p:spPr>
          <a:xfrm>
            <a:off x="7706845" y="3302934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0" name="object 80"/>
          <p:cNvSpPr/>
          <p:nvPr/>
        </p:nvSpPr>
        <p:spPr>
          <a:xfrm>
            <a:off x="4756897" y="3302934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1" name="object 81"/>
          <p:cNvSpPr/>
          <p:nvPr/>
        </p:nvSpPr>
        <p:spPr>
          <a:xfrm>
            <a:off x="5799044" y="3454213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2" name="object 82"/>
          <p:cNvSpPr/>
          <p:nvPr/>
        </p:nvSpPr>
        <p:spPr>
          <a:xfrm>
            <a:off x="7706845" y="3454213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3" name="object 83"/>
          <p:cNvSpPr/>
          <p:nvPr/>
        </p:nvSpPr>
        <p:spPr>
          <a:xfrm>
            <a:off x="5799044" y="3605492"/>
            <a:ext cx="1896596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4" name="object 84"/>
          <p:cNvSpPr/>
          <p:nvPr/>
        </p:nvSpPr>
        <p:spPr>
          <a:xfrm>
            <a:off x="7706845" y="3605492"/>
            <a:ext cx="1081368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5" name="object 85"/>
          <p:cNvSpPr/>
          <p:nvPr/>
        </p:nvSpPr>
        <p:spPr>
          <a:xfrm>
            <a:off x="4756897" y="3605492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6" name="object 86"/>
          <p:cNvSpPr/>
          <p:nvPr/>
        </p:nvSpPr>
        <p:spPr>
          <a:xfrm>
            <a:off x="5799044" y="3765176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7" name="object 87"/>
          <p:cNvSpPr/>
          <p:nvPr/>
        </p:nvSpPr>
        <p:spPr>
          <a:xfrm>
            <a:off x="7706845" y="3765176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8" name="object 88"/>
          <p:cNvSpPr/>
          <p:nvPr/>
        </p:nvSpPr>
        <p:spPr>
          <a:xfrm>
            <a:off x="5799044" y="3916456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9" name="object 89"/>
          <p:cNvSpPr/>
          <p:nvPr/>
        </p:nvSpPr>
        <p:spPr>
          <a:xfrm>
            <a:off x="7706845" y="3916456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0" name="object 90"/>
          <p:cNvSpPr/>
          <p:nvPr/>
        </p:nvSpPr>
        <p:spPr>
          <a:xfrm>
            <a:off x="4756897" y="3916456"/>
            <a:ext cx="1030941" cy="244362"/>
          </a:xfrm>
          <a:prstGeom prst="rect">
            <a:avLst/>
          </a:prstGeom>
          <a:blipFill>
            <a:blip r:embed="rId24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1" name="object 91"/>
          <p:cNvSpPr/>
          <p:nvPr/>
        </p:nvSpPr>
        <p:spPr>
          <a:xfrm>
            <a:off x="5799044" y="4067735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2" name="object 92"/>
          <p:cNvSpPr/>
          <p:nvPr/>
        </p:nvSpPr>
        <p:spPr>
          <a:xfrm>
            <a:off x="7706845" y="4067735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3" name="object 93"/>
          <p:cNvSpPr/>
          <p:nvPr/>
        </p:nvSpPr>
        <p:spPr>
          <a:xfrm>
            <a:off x="5799044" y="4219014"/>
            <a:ext cx="1896596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4" name="object 94"/>
          <p:cNvSpPr/>
          <p:nvPr/>
        </p:nvSpPr>
        <p:spPr>
          <a:xfrm>
            <a:off x="7706845" y="4219014"/>
            <a:ext cx="1081368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5" name="object 95"/>
          <p:cNvSpPr/>
          <p:nvPr/>
        </p:nvSpPr>
        <p:spPr>
          <a:xfrm>
            <a:off x="4756897" y="4219014"/>
            <a:ext cx="1030941" cy="244362"/>
          </a:xfrm>
          <a:prstGeom prst="rect">
            <a:avLst/>
          </a:prstGeom>
          <a:blipFill>
            <a:blip r:embed="rId2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6" name="object 96"/>
          <p:cNvSpPr/>
          <p:nvPr/>
        </p:nvSpPr>
        <p:spPr>
          <a:xfrm>
            <a:off x="5799044" y="4378698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7" name="object 97"/>
          <p:cNvSpPr/>
          <p:nvPr/>
        </p:nvSpPr>
        <p:spPr>
          <a:xfrm>
            <a:off x="7706845" y="4378698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8" name="object 98"/>
          <p:cNvSpPr/>
          <p:nvPr/>
        </p:nvSpPr>
        <p:spPr>
          <a:xfrm>
            <a:off x="5799044" y="4529978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9" name="object 99"/>
          <p:cNvSpPr/>
          <p:nvPr/>
        </p:nvSpPr>
        <p:spPr>
          <a:xfrm>
            <a:off x="7706845" y="4529978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0" name="object 100"/>
          <p:cNvSpPr/>
          <p:nvPr/>
        </p:nvSpPr>
        <p:spPr>
          <a:xfrm>
            <a:off x="4756897" y="4529978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1" name="object 101"/>
          <p:cNvSpPr/>
          <p:nvPr/>
        </p:nvSpPr>
        <p:spPr>
          <a:xfrm>
            <a:off x="5799044" y="4681257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2" name="object 102"/>
          <p:cNvSpPr/>
          <p:nvPr/>
        </p:nvSpPr>
        <p:spPr>
          <a:xfrm>
            <a:off x="7706845" y="4681257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3" name="object 103"/>
          <p:cNvSpPr/>
          <p:nvPr/>
        </p:nvSpPr>
        <p:spPr>
          <a:xfrm>
            <a:off x="5799044" y="4832537"/>
            <a:ext cx="1896596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4" name="object 104"/>
          <p:cNvSpPr/>
          <p:nvPr/>
        </p:nvSpPr>
        <p:spPr>
          <a:xfrm>
            <a:off x="7706845" y="4832537"/>
            <a:ext cx="1081368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5" name="object 105"/>
          <p:cNvSpPr/>
          <p:nvPr/>
        </p:nvSpPr>
        <p:spPr>
          <a:xfrm>
            <a:off x="4756897" y="4832537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6" name="object 106"/>
          <p:cNvSpPr/>
          <p:nvPr/>
        </p:nvSpPr>
        <p:spPr>
          <a:xfrm>
            <a:off x="5799044" y="4992220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7" name="object 107"/>
          <p:cNvSpPr/>
          <p:nvPr/>
        </p:nvSpPr>
        <p:spPr>
          <a:xfrm>
            <a:off x="7706845" y="4992220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8" name="object 108"/>
          <p:cNvSpPr/>
          <p:nvPr/>
        </p:nvSpPr>
        <p:spPr>
          <a:xfrm>
            <a:off x="5799044" y="5143500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9" name="object 109"/>
          <p:cNvSpPr/>
          <p:nvPr/>
        </p:nvSpPr>
        <p:spPr>
          <a:xfrm>
            <a:off x="7706845" y="5143500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0" name="object 110"/>
          <p:cNvSpPr/>
          <p:nvPr/>
        </p:nvSpPr>
        <p:spPr>
          <a:xfrm>
            <a:off x="4756897" y="5143500"/>
            <a:ext cx="1030941" cy="244362"/>
          </a:xfrm>
          <a:prstGeom prst="rect">
            <a:avLst/>
          </a:prstGeom>
          <a:blipFill>
            <a:blip r:embed="rId2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1" name="object 111"/>
          <p:cNvSpPr/>
          <p:nvPr/>
        </p:nvSpPr>
        <p:spPr>
          <a:xfrm>
            <a:off x="5799044" y="5294779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2" name="object 112"/>
          <p:cNvSpPr/>
          <p:nvPr/>
        </p:nvSpPr>
        <p:spPr>
          <a:xfrm>
            <a:off x="7706845" y="5294779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3" name="object 113"/>
          <p:cNvSpPr/>
          <p:nvPr/>
        </p:nvSpPr>
        <p:spPr>
          <a:xfrm>
            <a:off x="5799044" y="5446059"/>
            <a:ext cx="1896596" cy="244362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4" name="object 114"/>
          <p:cNvSpPr/>
          <p:nvPr/>
        </p:nvSpPr>
        <p:spPr>
          <a:xfrm>
            <a:off x="7706845" y="5446059"/>
            <a:ext cx="1081368" cy="244362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5" name="object 115"/>
          <p:cNvSpPr/>
          <p:nvPr/>
        </p:nvSpPr>
        <p:spPr>
          <a:xfrm>
            <a:off x="4756897" y="5446059"/>
            <a:ext cx="1030941" cy="244362"/>
          </a:xfrm>
          <a:prstGeom prst="rect">
            <a:avLst/>
          </a:prstGeom>
          <a:blipFill>
            <a:blip r:embed="rId2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6" name="object 116"/>
          <p:cNvSpPr/>
          <p:nvPr/>
        </p:nvSpPr>
        <p:spPr>
          <a:xfrm>
            <a:off x="5799044" y="5706595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7" name="object 117"/>
          <p:cNvSpPr/>
          <p:nvPr/>
        </p:nvSpPr>
        <p:spPr>
          <a:xfrm>
            <a:off x="7706845" y="5706595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8" name="object 118"/>
          <p:cNvSpPr/>
          <p:nvPr/>
        </p:nvSpPr>
        <p:spPr>
          <a:xfrm>
            <a:off x="5799044" y="5857875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9" name="object 119"/>
          <p:cNvSpPr/>
          <p:nvPr/>
        </p:nvSpPr>
        <p:spPr>
          <a:xfrm>
            <a:off x="7706845" y="5857875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0" name="object 120"/>
          <p:cNvSpPr/>
          <p:nvPr/>
        </p:nvSpPr>
        <p:spPr>
          <a:xfrm>
            <a:off x="4756898" y="6009154"/>
            <a:ext cx="215713" cy="244362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1" name="object 121"/>
          <p:cNvSpPr/>
          <p:nvPr/>
        </p:nvSpPr>
        <p:spPr>
          <a:xfrm>
            <a:off x="4983817" y="6009154"/>
            <a:ext cx="804022" cy="244362"/>
          </a:xfrm>
          <a:prstGeom prst="rect">
            <a:avLst/>
          </a:prstGeom>
          <a:blipFill>
            <a:blip r:embed="rId2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2" name="object 122"/>
          <p:cNvSpPr/>
          <p:nvPr/>
        </p:nvSpPr>
        <p:spPr>
          <a:xfrm>
            <a:off x="5799044" y="6009154"/>
            <a:ext cx="1896596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3" name="object 123"/>
          <p:cNvSpPr/>
          <p:nvPr/>
        </p:nvSpPr>
        <p:spPr>
          <a:xfrm>
            <a:off x="7706845" y="6009154"/>
            <a:ext cx="1081368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4" name="object 124"/>
          <p:cNvSpPr/>
          <p:nvPr/>
        </p:nvSpPr>
        <p:spPr>
          <a:xfrm>
            <a:off x="4756897" y="6009154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5" name="object 125"/>
          <p:cNvSpPr/>
          <p:nvPr/>
        </p:nvSpPr>
        <p:spPr>
          <a:xfrm>
            <a:off x="5799044" y="6168838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6" name="object 126"/>
          <p:cNvSpPr/>
          <p:nvPr/>
        </p:nvSpPr>
        <p:spPr>
          <a:xfrm>
            <a:off x="7706845" y="6168838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7" name="object 127"/>
          <p:cNvSpPr/>
          <p:nvPr/>
        </p:nvSpPr>
        <p:spPr>
          <a:xfrm>
            <a:off x="5799044" y="6320117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8" name="object 128"/>
          <p:cNvSpPr/>
          <p:nvPr/>
        </p:nvSpPr>
        <p:spPr>
          <a:xfrm>
            <a:off x="7706845" y="6320117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0" name="object 130"/>
          <p:cNvSpPr txBox="1"/>
          <p:nvPr/>
        </p:nvSpPr>
        <p:spPr>
          <a:xfrm>
            <a:off x="941295" y="321777"/>
            <a:ext cx="328433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0"/>
              </a:lnSpc>
              <a:spcBef>
                <a:spcPct val="0"/>
              </a:spcBef>
              <a:spcAft>
                <a:spcPct val="0"/>
              </a:spcAft>
            </a:pPr>
            <a:r>
              <a:rPr sz="1370" b="1" spc="26">
                <a:solidFill>
                  <a:srgbClr val="000000"/>
                </a:solidFill>
                <a:latin typeface="JDPSLT+TimesNewRoman,Bold"/>
                <a:cs typeface="JDPSLT+TimesNewRoman,Bold"/>
              </a:rPr>
              <a:t>LINUX</a:t>
            </a:r>
            <a:r>
              <a:rPr sz="1370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1370" b="1" spc="22">
                <a:solidFill>
                  <a:srgbClr val="000000"/>
                </a:solidFill>
                <a:latin typeface="JDPSLT+TimesNewRoman,Bold"/>
                <a:cs typeface="JDPSLT+TimesNewRoman,Bold"/>
              </a:rPr>
              <a:t>System</a:t>
            </a:r>
            <a:r>
              <a:rPr sz="1370" b="1" spc="14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1370" b="1" spc="23">
                <a:solidFill>
                  <a:srgbClr val="000000"/>
                </a:solidFill>
                <a:latin typeface="JDPSLT+TimesNewRoman,Bold"/>
                <a:cs typeface="JDPSLT+TimesNewRoman,Bold"/>
              </a:rPr>
              <a:t>Call</a:t>
            </a:r>
            <a:r>
              <a:rPr sz="1370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1370" b="1" spc="23">
                <a:solidFill>
                  <a:srgbClr val="000000"/>
                </a:solidFill>
                <a:latin typeface="JDPSLT+TimesNewRoman,Bold"/>
                <a:cs typeface="JDPSLT+TimesNewRoman,Bold"/>
              </a:rPr>
              <a:t>Quick</a:t>
            </a:r>
            <a:r>
              <a:rPr sz="1370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1370" b="1" spc="23">
                <a:solidFill>
                  <a:srgbClr val="000000"/>
                </a:solidFill>
                <a:latin typeface="JDPSLT+TimesNewRoman,Bold"/>
                <a:cs typeface="JDPSLT+TimesNewRoman,Bold"/>
              </a:rPr>
              <a:t>Reference</a:t>
            </a:r>
          </a:p>
        </p:txBody>
      </p:sp>
      <p:sp>
        <p:nvSpPr>
          <p:cNvPr id="131" name="object 131"/>
          <p:cNvSpPr txBox="1"/>
          <p:nvPr/>
        </p:nvSpPr>
        <p:spPr>
          <a:xfrm>
            <a:off x="4832537" y="396669"/>
            <a:ext cx="18069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8</a:t>
            </a:r>
          </a:p>
          <a:p>
            <a:pPr>
              <a:lnSpc>
                <a:spcPts val="805"/>
              </a:lnSpc>
              <a:spcBef>
                <a:spcPts val="8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9</a:t>
            </a:r>
          </a:p>
        </p:txBody>
      </p:sp>
      <p:sp>
        <p:nvSpPr>
          <p:cNvPr id="132" name="object 132"/>
          <p:cNvSpPr txBox="1"/>
          <p:nvPr/>
        </p:nvSpPr>
        <p:spPr>
          <a:xfrm>
            <a:off x="5000625" y="399166"/>
            <a:ext cx="334579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80"/>
              </a:lnSpc>
              <a:spcBef>
                <a:spcPct val="0"/>
              </a:spcBef>
              <a:spcAft>
                <a:spcPct val="0"/>
              </a:spcAft>
            </a:pP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creat</a:t>
            </a:r>
          </a:p>
          <a:p>
            <a:pPr>
              <a:lnSpc>
                <a:spcPts val="780"/>
              </a:lnSpc>
              <a:spcBef>
                <a:spcPts val="875"/>
              </a:spcBef>
              <a:spcAft>
                <a:spcPct val="0"/>
              </a:spcAft>
            </a:pP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link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5815853" y="337838"/>
            <a:ext cx="1656646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create</a:t>
            </a:r>
            <a:r>
              <a:rPr sz="705" spc="9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 file</a:t>
            </a: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or device ("man 2 open" for</a:t>
            </a:r>
          </a:p>
          <a:p>
            <a:pPr>
              <a:lnSpc>
                <a:spcPts val="805"/>
              </a:lnSpc>
              <a:spcBef>
                <a:spcPts val="5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information)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7723654" y="337838"/>
            <a:ext cx="4656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fs/open.c</a:t>
            </a:r>
          </a:p>
        </p:txBody>
      </p:sp>
      <p:sp>
        <p:nvSpPr>
          <p:cNvPr id="135" name="object 135"/>
          <p:cNvSpPr txBox="1"/>
          <p:nvPr/>
        </p:nvSpPr>
        <p:spPr>
          <a:xfrm>
            <a:off x="1706096" y="532970"/>
            <a:ext cx="156348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0370">
              <a:lnSpc>
                <a:spcPts val="950"/>
              </a:lnSpc>
              <a:spcBef>
                <a:spcPct val="0"/>
              </a:spcBef>
              <a:spcAft>
                <a:spcPct val="0"/>
              </a:spcAft>
            </a:pPr>
            <a:r>
              <a:rPr sz="840" i="1" spc="16">
                <a:solidFill>
                  <a:srgbClr val="000000"/>
                </a:solidFill>
                <a:latin typeface="BVCBIS+TimesNewRoman,Italic"/>
                <a:cs typeface="BVCBIS+TimesNewRoman,Italic"/>
              </a:rPr>
              <a:t>Jialong</a:t>
            </a:r>
            <a:r>
              <a:rPr sz="840" i="1" spc="-9">
                <a:solidFill>
                  <a:srgbClr val="000000"/>
                </a:solidFill>
                <a:latin typeface="BVCBIS+TimesNewRoman,Italic"/>
                <a:cs typeface="BVCBIS+TimesNewRoman,Italic"/>
              </a:rPr>
              <a:t> </a:t>
            </a:r>
            <a:r>
              <a:rPr sz="840" i="1" spc="22">
                <a:solidFill>
                  <a:srgbClr val="000000"/>
                </a:solidFill>
                <a:latin typeface="BVCBIS+TimesNewRoman,Italic"/>
                <a:cs typeface="BVCBIS+TimesNewRoman,Italic"/>
              </a:rPr>
              <a:t>He</a:t>
            </a:r>
          </a:p>
          <a:p>
            <a:pPr marL="210185">
              <a:lnSpc>
                <a:spcPts val="780"/>
              </a:lnSpc>
              <a:spcBef>
                <a:spcPts val="10"/>
              </a:spcBef>
              <a:spcAft>
                <a:spcPct val="0"/>
              </a:spcAft>
            </a:pPr>
            <a:r>
              <a:rPr sz="705" u="sng">
                <a:solidFill>
                  <a:srgbClr val="0000FF"/>
                </a:solidFill>
                <a:latin typeface="HUGBWG+TimesNewRoman"/>
                <a:cs typeface="HUGBWG+TimesNewRoman"/>
              </a:rPr>
              <a:t>Jialong_he@bigfoot.com</a:t>
            </a:r>
          </a:p>
          <a:p>
            <a:pPr>
              <a:lnSpc>
                <a:spcPts val="780"/>
              </a:lnSpc>
              <a:spcBef>
                <a:spcPts val="80"/>
              </a:spcBef>
              <a:spcAft>
                <a:spcPct val="0"/>
              </a:spcAft>
            </a:pPr>
            <a:r>
              <a:rPr sz="705" u="sng">
                <a:solidFill>
                  <a:srgbClr val="0000FF"/>
                </a:solidFill>
                <a:latin typeface="HUGBWG+TimesNewRoman"/>
                <a:cs typeface="HUGBWG+TimesNewRoman"/>
              </a:rPr>
              <a:t>http://www.bigfoot.com/~jialong_he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5815853" y="598375"/>
            <a:ext cx="1876081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make a new name for a file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delete a name</a:t>
            </a:r>
            <a:r>
              <a:rPr sz="705" spc="-1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and possibly the file it refers to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execute</a:t>
            </a:r>
            <a:r>
              <a:rPr sz="705" spc="22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program</a:t>
            </a:r>
          </a:p>
        </p:txBody>
      </p:sp>
      <p:sp>
        <p:nvSpPr>
          <p:cNvPr id="137" name="object 137"/>
          <p:cNvSpPr txBox="1"/>
          <p:nvPr/>
        </p:nvSpPr>
        <p:spPr>
          <a:xfrm>
            <a:off x="7723655" y="598375"/>
            <a:ext cx="51257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 spc="10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fs/namei.c</a:t>
            </a:r>
          </a:p>
        </p:txBody>
      </p:sp>
      <p:sp>
        <p:nvSpPr>
          <p:cNvPr id="138" name="object 138"/>
          <p:cNvSpPr txBox="1"/>
          <p:nvPr/>
        </p:nvSpPr>
        <p:spPr>
          <a:xfrm>
            <a:off x="4807324" y="758059"/>
            <a:ext cx="580730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10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unlink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11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-18">
                <a:solidFill>
                  <a:srgbClr val="0000FF"/>
                </a:solidFill>
                <a:latin typeface="JDPSLT+TimesNewRoman,Bold"/>
                <a:cs typeface="JDPSLT+TimesNewRoman,Bold"/>
              </a:rPr>
              <a:t>execve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12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10">
                <a:solidFill>
                  <a:srgbClr val="0000FF"/>
                </a:solidFill>
                <a:latin typeface="JDPSLT+TimesNewRoman,Bold"/>
                <a:cs typeface="JDPSLT+TimesNewRoman,Bold"/>
              </a:rPr>
              <a:t>chdir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13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13">
                <a:solidFill>
                  <a:srgbClr val="0000FF"/>
                </a:solidFill>
                <a:latin typeface="JDPSLT+TimesNewRoman,Bold"/>
                <a:cs typeface="JDPSLT+TimesNewRoman,Bold"/>
              </a:rPr>
              <a:t>time</a:t>
            </a:r>
          </a:p>
        </p:txBody>
      </p:sp>
      <p:sp>
        <p:nvSpPr>
          <p:cNvPr id="139" name="object 139"/>
          <p:cNvSpPr txBox="1"/>
          <p:nvPr/>
        </p:nvSpPr>
        <p:spPr>
          <a:xfrm>
            <a:off x="7723655" y="749654"/>
            <a:ext cx="51257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 spc="10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fs/namei.c</a:t>
            </a:r>
          </a:p>
        </p:txBody>
      </p:sp>
      <p:sp>
        <p:nvSpPr>
          <p:cNvPr id="140" name="object 140"/>
          <p:cNvSpPr txBox="1"/>
          <p:nvPr/>
        </p:nvSpPr>
        <p:spPr>
          <a:xfrm>
            <a:off x="7723655" y="900934"/>
            <a:ext cx="1136717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arch/i386/kernel/process.c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fs/open.c</a:t>
            </a:r>
          </a:p>
        </p:txBody>
      </p:sp>
      <p:sp>
        <p:nvSpPr>
          <p:cNvPr id="141" name="object 141"/>
          <p:cNvSpPr txBox="1"/>
          <p:nvPr/>
        </p:nvSpPr>
        <p:spPr>
          <a:xfrm>
            <a:off x="411816" y="989553"/>
            <a:ext cx="94069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  <a:spcBef>
                <a:spcPct val="0"/>
              </a:spcBef>
              <a:spcAft>
                <a:spcPct val="0"/>
              </a:spcAft>
            </a:pPr>
            <a:r>
              <a:rPr sz="1060" b="1">
                <a:solidFill>
                  <a:srgbClr val="000000"/>
                </a:solidFill>
                <a:highlight>
                  <a:srgbClr val="FFE4B0"/>
                </a:highlight>
                <a:latin typeface="JDPSLT+TimesNewRoman,Bold"/>
                <a:cs typeface="JDPSLT+TimesNewRoman,Bold"/>
              </a:rPr>
              <a:t>Introduction</a:t>
            </a:r>
          </a:p>
        </p:txBody>
      </p:sp>
      <p:sp>
        <p:nvSpPr>
          <p:cNvPr id="142" name="object 142"/>
          <p:cNvSpPr txBox="1"/>
          <p:nvPr/>
        </p:nvSpPr>
        <p:spPr>
          <a:xfrm>
            <a:off x="5815853" y="1060617"/>
            <a:ext cx="107392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change</a:t>
            </a:r>
            <a:r>
              <a:rPr sz="705" spc="2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working</a:t>
            </a:r>
            <a:r>
              <a:rPr sz="705" spc="23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directory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get time in seconds</a:t>
            </a:r>
          </a:p>
        </p:txBody>
      </p:sp>
      <p:sp>
        <p:nvSpPr>
          <p:cNvPr id="143" name="object 143"/>
          <p:cNvSpPr txBox="1"/>
          <p:nvPr/>
        </p:nvSpPr>
        <p:spPr>
          <a:xfrm>
            <a:off x="378198" y="1186684"/>
            <a:ext cx="4564594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System call is the services provided </a:t>
            </a:r>
            <a:r>
              <a:rPr sz="705" spc="-62">
                <a:solidFill>
                  <a:srgbClr val="000000"/>
                </a:solidFill>
                <a:latin typeface="HUGBWG+TimesNewRoman"/>
                <a:cs typeface="HUGBWG+TimesNewRoman"/>
              </a:rPr>
              <a:t>by</a:t>
            </a:r>
            <a:r>
              <a:rPr sz="705" spc="6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Linux kernel.</a:t>
            </a:r>
            <a:r>
              <a:rPr sz="705" spc="-9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In C programming,</a:t>
            </a:r>
            <a:r>
              <a:rPr sz="705" spc="-1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it often uses functions defined in</a:t>
            </a:r>
            <a:r>
              <a:rPr sz="705" spc="-67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b="1" spc="-11">
                <a:solidFill>
                  <a:srgbClr val="000000"/>
                </a:solidFill>
                <a:latin typeface="JDPSLT+TimesNewRoman,Bold"/>
                <a:cs typeface="JDPSLT+TimesNewRoman,Bold"/>
              </a:rPr>
              <a:t>libc</a:t>
            </a:r>
          </a:p>
          <a:p>
            <a:pPr>
              <a:lnSpc>
                <a:spcPts val="805"/>
              </a:lnSpc>
              <a:spcBef>
                <a:spcPts val="5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which provides a wrapper for many system</a:t>
            </a:r>
            <a:r>
              <a:rPr sz="705" spc="1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calls. Manual page section 2 provides more information about</a:t>
            </a:r>
          </a:p>
          <a:p>
            <a:pPr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system</a:t>
            </a:r>
            <a:r>
              <a:rPr sz="705" spc="1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calls. To get an overview, use “man 2 intro” in</a:t>
            </a: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 command shell.</a:t>
            </a:r>
          </a:p>
        </p:txBody>
      </p:sp>
      <p:sp>
        <p:nvSpPr>
          <p:cNvPr id="144" name="object 144"/>
          <p:cNvSpPr txBox="1"/>
          <p:nvPr/>
        </p:nvSpPr>
        <p:spPr>
          <a:xfrm>
            <a:off x="7723654" y="1211897"/>
            <a:ext cx="61445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kernel/time.c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 spc="10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fs/namei.c</a:t>
            </a:r>
          </a:p>
        </p:txBody>
      </p:sp>
      <p:sp>
        <p:nvSpPr>
          <p:cNvPr id="145" name="object 145"/>
          <p:cNvSpPr txBox="1"/>
          <p:nvPr/>
        </p:nvSpPr>
        <p:spPr>
          <a:xfrm>
            <a:off x="4807324" y="1371581"/>
            <a:ext cx="61187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14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26">
                <a:solidFill>
                  <a:srgbClr val="0000FF"/>
                </a:solidFill>
                <a:latin typeface="JDPSLT+TimesNewRoman,Bold"/>
                <a:cs typeface="JDPSLT+TimesNewRoman,Bold"/>
              </a:rPr>
              <a:t>mknod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15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29">
                <a:solidFill>
                  <a:srgbClr val="0000FF"/>
                </a:solidFill>
                <a:latin typeface="JDPSLT+TimesNewRoman,Bold"/>
                <a:cs typeface="JDPSLT+TimesNewRoman,Bold"/>
              </a:rPr>
              <a:t>chmod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16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lchown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18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24">
                <a:solidFill>
                  <a:srgbClr val="0000FF"/>
                </a:solidFill>
                <a:latin typeface="JDPSLT+TimesNewRoman,Bold"/>
                <a:cs typeface="JDPSLT+TimesNewRoman,Bold"/>
              </a:rPr>
              <a:t>stat</a:t>
            </a:r>
          </a:p>
        </p:txBody>
      </p:sp>
      <p:sp>
        <p:nvSpPr>
          <p:cNvPr id="146" name="object 146"/>
          <p:cNvSpPr txBox="1"/>
          <p:nvPr/>
        </p:nvSpPr>
        <p:spPr>
          <a:xfrm>
            <a:off x="5815853" y="1363177"/>
            <a:ext cx="1277419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create</a:t>
            </a:r>
            <a:r>
              <a:rPr sz="705" spc="1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 special or ordinary</a:t>
            </a: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file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change</a:t>
            </a:r>
            <a:r>
              <a:rPr sz="705" spc="-4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19">
                <a:solidFill>
                  <a:srgbClr val="000000"/>
                </a:solidFill>
                <a:latin typeface="HUGBWG+TimesNewRoman"/>
                <a:cs typeface="HUGBWG+TimesNewRoman"/>
              </a:rPr>
              <a:t>permissionsof</a:t>
            </a:r>
            <a:r>
              <a:rPr sz="705" spc="-3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</a:t>
            </a:r>
            <a:r>
              <a:rPr sz="705" spc="-1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HUGBWG+TimesNewRoman"/>
                <a:cs typeface="HUGBWG+TimesNewRoman"/>
              </a:rPr>
              <a:t>file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spc="9">
                <a:solidFill>
                  <a:srgbClr val="000000"/>
                </a:solidFill>
                <a:latin typeface="HUGBWG+TimesNewRoman"/>
                <a:cs typeface="HUGBWG+TimesNewRoman"/>
              </a:rPr>
              <a:t>change</a:t>
            </a:r>
            <a:r>
              <a:rPr sz="705" spc="-28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ownership</a:t>
            </a:r>
            <a:r>
              <a:rPr sz="705" spc="-26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HUGBWG+TimesNewRoman"/>
                <a:cs typeface="HUGBWG+TimesNewRoman"/>
              </a:rPr>
              <a:t>of</a:t>
            </a:r>
            <a:r>
              <a:rPr sz="705" spc="-3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</a:t>
            </a:r>
            <a:r>
              <a:rPr sz="705" spc="-19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file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file status</a:t>
            </a:r>
          </a:p>
        </p:txBody>
      </p:sp>
      <p:sp>
        <p:nvSpPr>
          <p:cNvPr id="147" name="object 147"/>
          <p:cNvSpPr txBox="1"/>
          <p:nvPr/>
        </p:nvSpPr>
        <p:spPr>
          <a:xfrm>
            <a:off x="7723654" y="1522860"/>
            <a:ext cx="4656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fs/open.c</a:t>
            </a:r>
          </a:p>
        </p:txBody>
      </p:sp>
      <p:sp>
        <p:nvSpPr>
          <p:cNvPr id="148" name="object 148"/>
          <p:cNvSpPr txBox="1"/>
          <p:nvPr/>
        </p:nvSpPr>
        <p:spPr>
          <a:xfrm>
            <a:off x="378199" y="1606905"/>
            <a:ext cx="4575749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It</a:t>
            </a:r>
            <a:r>
              <a:rPr sz="705" spc="21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is</a:t>
            </a:r>
            <a:r>
              <a:rPr sz="705" spc="25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also</a:t>
            </a:r>
            <a:r>
              <a:rPr sz="705" spc="-11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possible</a:t>
            </a:r>
            <a:r>
              <a:rPr sz="705" spc="-10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to </a:t>
            </a:r>
            <a:r>
              <a:rPr sz="705" spc="19" dirty="0" err="1">
                <a:solidFill>
                  <a:srgbClr val="000000"/>
                </a:solidFill>
                <a:latin typeface="HUGBWG+TimesNewRoman"/>
                <a:cs typeface="HUGBWG+TimesNewRoman"/>
              </a:rPr>
              <a:t>invoke</a:t>
            </a:r>
            <a:r>
              <a:rPr sz="705" b="1" spc="10" dirty="0" err="1">
                <a:solidFill>
                  <a:srgbClr val="000000"/>
                </a:solidFill>
                <a:latin typeface="JDPSLT+TimesNewRoman,Bold"/>
                <a:cs typeface="JDPSLT+TimesNewRoman,Bold"/>
              </a:rPr>
              <a:t>syscall</a:t>
            </a:r>
            <a:r>
              <a:rPr sz="705" b="1" spc="10" dirty="0">
                <a:solidFill>
                  <a:srgbClr val="000000"/>
                </a:solidFill>
                <a:latin typeface="JDPSLT+TimesNewRoman,Bold"/>
                <a:cs typeface="JDPSLT+TimesNewRoman,Bold"/>
              </a:rPr>
              <a:t>()</a:t>
            </a:r>
            <a:r>
              <a:rPr sz="705" b="1" dirty="0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function directly. Each system</a:t>
            </a:r>
            <a:r>
              <a:rPr sz="705" spc="9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call has a function number defined in</a:t>
            </a:r>
          </a:p>
          <a:p>
            <a:pPr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10" dirty="0">
                <a:solidFill>
                  <a:srgbClr val="000000"/>
                </a:solidFill>
                <a:latin typeface="JDPSLT+TimesNewRoman,Bold"/>
                <a:cs typeface="JDPSLT+TimesNewRoman,Bold"/>
              </a:rPr>
              <a:t>&lt;</a:t>
            </a:r>
            <a:r>
              <a:rPr sz="705" b="1" spc="10" dirty="0" err="1">
                <a:solidFill>
                  <a:srgbClr val="000000"/>
                </a:solidFill>
                <a:latin typeface="JDPSLT+TimesNewRoman,Bold"/>
                <a:cs typeface="JDPSLT+TimesNewRoman,Bold"/>
              </a:rPr>
              <a:t>syscall.h</a:t>
            </a:r>
            <a:r>
              <a:rPr sz="705" b="1" spc="10" dirty="0">
                <a:solidFill>
                  <a:srgbClr val="000000"/>
                </a:solidFill>
                <a:latin typeface="JDPSLT+TimesNewRoman,Bold"/>
                <a:cs typeface="JDPSLT+TimesNewRoman,Bold"/>
              </a:rPr>
              <a:t>&gt;</a:t>
            </a:r>
            <a:r>
              <a:rPr sz="705" b="1" spc="-74" dirty="0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spc="39" dirty="0">
                <a:solidFill>
                  <a:srgbClr val="000000"/>
                </a:solidFill>
                <a:latin typeface="HUGBWG+TimesNewRoman"/>
                <a:cs typeface="HUGBWG+TimesNewRoman"/>
              </a:rPr>
              <a:t>or</a:t>
            </a:r>
            <a:r>
              <a:rPr sz="705" spc="-15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b="1" dirty="0">
                <a:solidFill>
                  <a:srgbClr val="000000"/>
                </a:solidFill>
                <a:latin typeface="JDPSLT+TimesNewRoman,Bold"/>
                <a:cs typeface="JDPSLT+TimesNewRoman,Bold"/>
              </a:rPr>
              <a:t>&lt;</a:t>
            </a:r>
            <a:r>
              <a:rPr sz="705" b="1" dirty="0" err="1">
                <a:solidFill>
                  <a:srgbClr val="000000"/>
                </a:solidFill>
                <a:latin typeface="JDPSLT+TimesNewRoman,Bold"/>
                <a:cs typeface="JDPSLT+TimesNewRoman,Bold"/>
              </a:rPr>
              <a:t>unistd.h</a:t>
            </a:r>
            <a:r>
              <a:rPr sz="705" b="1" dirty="0">
                <a:solidFill>
                  <a:srgbClr val="000000"/>
                </a:solidFill>
                <a:latin typeface="JDPSLT+TimesNewRoman,Bold"/>
                <a:cs typeface="JDPSLT+TimesNewRoman,Bold"/>
              </a:rPr>
              <a:t>&gt;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. Internally, system</a:t>
            </a:r>
            <a:r>
              <a:rPr sz="705" spc="11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call is </a:t>
            </a:r>
            <a:r>
              <a:rPr sz="705" dirty="0" err="1">
                <a:solidFill>
                  <a:srgbClr val="000000"/>
                </a:solidFill>
                <a:latin typeface="HUGBWG+TimesNewRoman"/>
                <a:cs typeface="HUGBWG+TimesNewRoman"/>
              </a:rPr>
              <a:t>invokded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 by software interrupt 0x80 to transfer control to</a:t>
            </a:r>
          </a:p>
          <a:p>
            <a:pPr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the kernel.</a:t>
            </a:r>
            <a:r>
              <a:rPr sz="705" spc="-10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System call</a:t>
            </a:r>
            <a:r>
              <a:rPr sz="705" spc="-9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table is defined</a:t>
            </a:r>
            <a:r>
              <a:rPr sz="705" spc="62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in</a:t>
            </a:r>
            <a:r>
              <a:rPr sz="705" spc="-26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Linux</a:t>
            </a:r>
            <a:r>
              <a:rPr sz="705" spc="-30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kernel</a:t>
            </a:r>
            <a:r>
              <a:rPr sz="705" spc="-34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source</a:t>
            </a:r>
            <a:r>
              <a:rPr sz="705" spc="-31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file</a:t>
            </a:r>
            <a:r>
              <a:rPr sz="705" spc="-27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69" dirty="0">
                <a:solidFill>
                  <a:srgbClr val="000000"/>
                </a:solidFill>
                <a:latin typeface="HUGBWG+TimesNewRoman"/>
                <a:cs typeface="HUGBWG+TimesNewRoman"/>
              </a:rPr>
              <a:t>“</a:t>
            </a:r>
            <a:r>
              <a:rPr sz="705" b="1" dirty="0">
                <a:solidFill>
                  <a:srgbClr val="000000"/>
                </a:solidFill>
                <a:latin typeface="JDPSLT+TimesNewRoman,Bold"/>
                <a:cs typeface="JDPSLT+TimesNewRoman,Bold"/>
              </a:rPr>
              <a:t>arch/i386/kernel/</a:t>
            </a:r>
            <a:r>
              <a:rPr sz="705" b="1" dirty="0" err="1">
                <a:solidFill>
                  <a:srgbClr val="000000"/>
                </a:solidFill>
                <a:latin typeface="JDPSLT+TimesNewRoman,Bold"/>
                <a:cs typeface="JDPSLT+TimesNewRoman,Bold"/>
              </a:rPr>
              <a:t>entry.S</a:t>
            </a:r>
            <a:r>
              <a:rPr sz="705" b="1" spc="-41" dirty="0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spc="-44" dirty="0">
                <a:solidFill>
                  <a:srgbClr val="000000"/>
                </a:solidFill>
                <a:latin typeface="HUGBWG+TimesNewRoman"/>
                <a:cs typeface="HUGBWG+TimesNewRoman"/>
              </a:rPr>
              <a:t>”.</a:t>
            </a:r>
          </a:p>
        </p:txBody>
      </p:sp>
      <p:sp>
        <p:nvSpPr>
          <p:cNvPr id="149" name="object 149"/>
          <p:cNvSpPr txBox="1"/>
          <p:nvPr/>
        </p:nvSpPr>
        <p:spPr>
          <a:xfrm>
            <a:off x="7723654" y="1674140"/>
            <a:ext cx="4656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fs/open.c</a:t>
            </a:r>
          </a:p>
        </p:txBody>
      </p:sp>
      <p:sp>
        <p:nvSpPr>
          <p:cNvPr id="150" name="object 150"/>
          <p:cNvSpPr txBox="1"/>
          <p:nvPr/>
        </p:nvSpPr>
        <p:spPr>
          <a:xfrm>
            <a:off x="7723655" y="1825419"/>
            <a:ext cx="42013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fs/stat.c</a:t>
            </a:r>
          </a:p>
        </p:txBody>
      </p:sp>
      <p:sp>
        <p:nvSpPr>
          <p:cNvPr id="151" name="object 151"/>
          <p:cNvSpPr txBox="1"/>
          <p:nvPr/>
        </p:nvSpPr>
        <p:spPr>
          <a:xfrm>
            <a:off x="414618" y="1964465"/>
            <a:ext cx="141839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  <a:spcBef>
                <a:spcPct val="0"/>
              </a:spcBef>
              <a:spcAft>
                <a:spcPct val="0"/>
              </a:spcAft>
            </a:pPr>
            <a:r>
              <a:rPr sz="1060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System</a:t>
            </a:r>
            <a:r>
              <a:rPr sz="1060" b="1" spc="2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1060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Call</a:t>
            </a:r>
            <a:r>
              <a:rPr sz="1060" b="1" spc="2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1060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Example</a:t>
            </a:r>
          </a:p>
        </p:txBody>
      </p:sp>
      <p:sp>
        <p:nvSpPr>
          <p:cNvPr id="152" name="object 152"/>
          <p:cNvSpPr txBox="1"/>
          <p:nvPr/>
        </p:nvSpPr>
        <p:spPr>
          <a:xfrm>
            <a:off x="5815853" y="1976699"/>
            <a:ext cx="1267815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reposition read/write file offset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process</a:t>
            </a:r>
            <a:r>
              <a:rPr sz="705" spc="-12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identification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spc="14">
                <a:solidFill>
                  <a:srgbClr val="000000"/>
                </a:solidFill>
                <a:latin typeface="HUGBWG+TimesNewRoman"/>
                <a:cs typeface="HUGBWG+TimesNewRoman"/>
              </a:rPr>
              <a:t>mount</a:t>
            </a:r>
            <a:r>
              <a:rPr sz="705" spc="-5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filesystems</a:t>
            </a:r>
          </a:p>
        </p:txBody>
      </p:sp>
      <p:sp>
        <p:nvSpPr>
          <p:cNvPr id="153" name="object 153"/>
          <p:cNvSpPr txBox="1"/>
          <p:nvPr/>
        </p:nvSpPr>
        <p:spPr>
          <a:xfrm>
            <a:off x="7723654" y="1976698"/>
            <a:ext cx="691689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fs/read_write.c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fs/super.c</a:t>
            </a:r>
          </a:p>
        </p:txBody>
      </p:sp>
      <p:sp>
        <p:nvSpPr>
          <p:cNvPr id="154" name="object 154"/>
          <p:cNvSpPr txBox="1"/>
          <p:nvPr/>
        </p:nvSpPr>
        <p:spPr>
          <a:xfrm>
            <a:off x="4807324" y="1985103"/>
            <a:ext cx="521461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19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lseek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4807324" y="2144787"/>
            <a:ext cx="645280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20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getpid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21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33">
                <a:solidFill>
                  <a:srgbClr val="0000FF"/>
                </a:solidFill>
                <a:latin typeface="JDPSLT+TimesNewRoman,Bold"/>
                <a:cs typeface="JDPSLT+TimesNewRoman,Bold"/>
              </a:rPr>
              <a:t>moun</a:t>
            </a:r>
            <a:r>
              <a:rPr sz="705" b="1">
                <a:solidFill>
                  <a:srgbClr val="0000FF"/>
                </a:solidFill>
                <a:latin typeface="JDPSLT+TimesNewRoman,Bold"/>
                <a:cs typeface="JDPSLT+TimesNewRoman,Bold"/>
              </a:rPr>
              <a:t>t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22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spc="28">
                <a:solidFill>
                  <a:srgbClr val="0000FF"/>
                </a:solidFill>
                <a:latin typeface="JDPSLT+TimesNewRoman,Bold"/>
                <a:cs typeface="JDPSLT+TimesNewRoman,Bold"/>
              </a:rPr>
              <a:t>umount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23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19">
                <a:solidFill>
                  <a:srgbClr val="0000FF"/>
                </a:solidFill>
                <a:latin typeface="JDPSLT+TimesNewRoman,Bold"/>
                <a:cs typeface="JDPSLT+TimesNewRoman,Bold"/>
              </a:rPr>
              <a:t>setuid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24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getuid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25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10">
                <a:solidFill>
                  <a:srgbClr val="0000FF"/>
                </a:solidFill>
                <a:latin typeface="JDPSLT+TimesNewRoman,Bold"/>
                <a:cs typeface="JDPSLT+TimesNewRoman,Bold"/>
              </a:rPr>
              <a:t>stime</a:t>
            </a:r>
          </a:p>
        </p:txBody>
      </p:sp>
      <p:sp>
        <p:nvSpPr>
          <p:cNvPr id="156" name="object 156"/>
          <p:cNvSpPr txBox="1"/>
          <p:nvPr/>
        </p:nvSpPr>
        <p:spPr>
          <a:xfrm>
            <a:off x="378199" y="2175417"/>
            <a:ext cx="123887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#include</a:t>
            </a:r>
            <a:r>
              <a:rPr sz="705" spc="-26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&lt;syscall.h&gt;</a:t>
            </a:r>
          </a:p>
          <a:p>
            <a:pPr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#include</a:t>
            </a:r>
            <a:r>
              <a:rPr sz="705" spc="-26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&lt;unistd.h&gt;</a:t>
            </a:r>
          </a:p>
          <a:p>
            <a:pPr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#include</a:t>
            </a:r>
            <a:r>
              <a:rPr sz="705" spc="-26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&lt;stdio.h&gt;</a:t>
            </a:r>
          </a:p>
        </p:txBody>
      </p:sp>
      <p:sp>
        <p:nvSpPr>
          <p:cNvPr id="157" name="object 157"/>
          <p:cNvSpPr txBox="1"/>
          <p:nvPr/>
        </p:nvSpPr>
        <p:spPr>
          <a:xfrm>
            <a:off x="5815854" y="2438941"/>
            <a:ext cx="891163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0">
                <a:solidFill>
                  <a:srgbClr val="000000"/>
                </a:solidFill>
                <a:latin typeface="HUGBWG+TimesNewRoman"/>
                <a:cs typeface="HUGBWG+TimesNewRoman"/>
              </a:rPr>
              <a:t>unmount</a:t>
            </a:r>
            <a:r>
              <a:rPr sz="705" spc="-5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filesystems</a:t>
            </a:r>
          </a:p>
        </p:txBody>
      </p:sp>
      <p:sp>
        <p:nvSpPr>
          <p:cNvPr id="158" name="object 158"/>
          <p:cNvSpPr txBox="1"/>
          <p:nvPr/>
        </p:nvSpPr>
        <p:spPr>
          <a:xfrm>
            <a:off x="7723655" y="2438941"/>
            <a:ext cx="49139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fs/super.c</a:t>
            </a:r>
          </a:p>
        </p:txBody>
      </p:sp>
      <p:sp>
        <p:nvSpPr>
          <p:cNvPr id="159" name="object 159"/>
          <p:cNvSpPr txBox="1"/>
          <p:nvPr/>
        </p:nvSpPr>
        <p:spPr>
          <a:xfrm>
            <a:off x="378199" y="2477975"/>
            <a:ext cx="137363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#include</a:t>
            </a:r>
            <a:r>
              <a:rPr sz="705" spc="-26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&lt;sys/types.h&gt;</a:t>
            </a:r>
          </a:p>
        </p:txBody>
      </p:sp>
      <p:sp>
        <p:nvSpPr>
          <p:cNvPr id="160" name="object 160"/>
          <p:cNvSpPr txBox="1"/>
          <p:nvPr/>
        </p:nvSpPr>
        <p:spPr>
          <a:xfrm>
            <a:off x="5815853" y="2590220"/>
            <a:ext cx="68894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set</a:t>
            </a:r>
            <a:r>
              <a:rPr sz="705" spc="-2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real</a:t>
            </a:r>
            <a:r>
              <a:rPr sz="705" spc="-2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user</a:t>
            </a:r>
            <a:r>
              <a:rPr sz="705" spc="-2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HUGBWG+TimesNewRoman"/>
                <a:cs typeface="HUGBWG+TimesNewRoman"/>
              </a:rPr>
              <a:t>ID</a:t>
            </a:r>
          </a:p>
        </p:txBody>
      </p:sp>
      <p:sp>
        <p:nvSpPr>
          <p:cNvPr id="161" name="object 161"/>
          <p:cNvSpPr txBox="1"/>
          <p:nvPr/>
        </p:nvSpPr>
        <p:spPr>
          <a:xfrm>
            <a:off x="7723655" y="2590221"/>
            <a:ext cx="665779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kernel/sys.c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kernel/time.c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378198" y="2679681"/>
            <a:ext cx="99316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int</a:t>
            </a:r>
            <a:r>
              <a:rPr sz="705" spc="-26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main(void)</a:t>
            </a:r>
            <a:r>
              <a:rPr sz="705" spc="-26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{</a:t>
            </a:r>
          </a:p>
        </p:txBody>
      </p:sp>
      <p:sp>
        <p:nvSpPr>
          <p:cNvPr id="163" name="object 163"/>
          <p:cNvSpPr txBox="1"/>
          <p:nvPr/>
        </p:nvSpPr>
        <p:spPr>
          <a:xfrm>
            <a:off x="5815854" y="2749904"/>
            <a:ext cx="69749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get</a:t>
            </a:r>
            <a:r>
              <a:rPr sz="705" spc="-26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HUGBWG+TimesNewRoman"/>
                <a:cs typeface="HUGBWG+TimesNewRoman"/>
              </a:rPr>
              <a:t>real</a:t>
            </a:r>
            <a:r>
              <a:rPr sz="705" spc="-2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user</a:t>
            </a:r>
            <a:r>
              <a:rPr sz="705" spc="-2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ID</a:t>
            </a:r>
          </a:p>
        </p:txBody>
      </p:sp>
      <p:sp>
        <p:nvSpPr>
          <p:cNvPr id="164" name="object 164"/>
          <p:cNvSpPr txBox="1"/>
          <p:nvPr/>
        </p:nvSpPr>
        <p:spPr>
          <a:xfrm>
            <a:off x="808513" y="2881388"/>
            <a:ext cx="2105396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ts val="82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long</a:t>
            </a:r>
            <a:r>
              <a:rPr sz="705" spc="13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ID1,</a:t>
            </a:r>
            <a:r>
              <a:rPr sz="705" spc="13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ID2;</a:t>
            </a:r>
          </a:p>
          <a:p>
            <a:pPr marL="6985"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/*-----------------------------*/</a:t>
            </a:r>
          </a:p>
          <a:p>
            <a:pPr marL="6985"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 spc="-26">
                <a:solidFill>
                  <a:srgbClr val="000000"/>
                </a:solidFill>
                <a:latin typeface="MLAUAK+CourierNew"/>
                <a:cs typeface="MLAUAK+CourierNew"/>
              </a:rPr>
              <a:t>/*</a:t>
            </a:r>
            <a:r>
              <a:rPr sz="705" spc="9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direct</a:t>
            </a:r>
            <a:r>
              <a:rPr sz="705" spc="9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system</a:t>
            </a:r>
            <a:r>
              <a:rPr sz="705" spc="9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call</a:t>
            </a:r>
          </a:p>
          <a:p>
            <a:pPr marL="6985">
              <a:lnSpc>
                <a:spcPts val="825"/>
              </a:lnSpc>
              <a:spcBef>
                <a:spcPts val="8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/* SYS_getpid (func no. is 20) */</a:t>
            </a:r>
          </a:p>
          <a:p>
            <a:pPr marL="6985"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/*-----------------------------*/</a:t>
            </a:r>
          </a:p>
          <a:p>
            <a:pPr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ID1 = syscall(SYS_getpid);</a:t>
            </a:r>
          </a:p>
        </p:txBody>
      </p:sp>
      <p:sp>
        <p:nvSpPr>
          <p:cNvPr id="165" name="object 165"/>
          <p:cNvSpPr txBox="1"/>
          <p:nvPr/>
        </p:nvSpPr>
        <p:spPr>
          <a:xfrm>
            <a:off x="5815853" y="2901184"/>
            <a:ext cx="101799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set system</a:t>
            </a:r>
            <a:r>
              <a:rPr sz="705" spc="14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time and date</a:t>
            </a:r>
          </a:p>
        </p:txBody>
      </p:sp>
      <p:sp>
        <p:nvSpPr>
          <p:cNvPr id="166" name="object 166"/>
          <p:cNvSpPr txBox="1"/>
          <p:nvPr/>
        </p:nvSpPr>
        <p:spPr>
          <a:xfrm>
            <a:off x="5815853" y="3052463"/>
            <a:ext cx="325793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allows</a:t>
            </a:r>
            <a:r>
              <a:rPr sz="705" spc="-24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a</a:t>
            </a:r>
            <a:r>
              <a:rPr sz="705" spc="-17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parent</a:t>
            </a:r>
            <a:r>
              <a:rPr sz="705" spc="-26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process</a:t>
            </a:r>
            <a:r>
              <a:rPr sz="705" spc="-23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to</a:t>
            </a:r>
            <a:r>
              <a:rPr sz="705" spc="-18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control</a:t>
            </a:r>
            <a:r>
              <a:rPr sz="705" spc="-26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the</a:t>
            </a:r>
            <a:r>
              <a:rPr sz="705" spc="-21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execution</a:t>
            </a:r>
            <a:r>
              <a:rPr sz="705" spc="-20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of</a:t>
            </a:r>
            <a:r>
              <a:rPr sz="705" spc="636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i="1" dirty="0">
                <a:solidFill>
                  <a:srgbClr val="000000"/>
                </a:solidFill>
                <a:latin typeface="BVCBIS+TimesNewRoman,Italic"/>
                <a:cs typeface="BVCBIS+TimesNewRoman,Italic"/>
              </a:rPr>
              <a:t>arch/i386/kernel/</a:t>
            </a:r>
            <a:r>
              <a:rPr sz="705" i="1" dirty="0" err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ptrace.c</a:t>
            </a:r>
            <a:endParaRPr sz="705" i="1" dirty="0">
              <a:solidFill>
                <a:srgbClr val="000000"/>
              </a:solidFill>
              <a:latin typeface="BVCBIS+TimesNewRoman,Italic"/>
              <a:cs typeface="BVCBIS+TimesNewRoman,Italic"/>
            </a:endParaRPr>
          </a:p>
          <a:p>
            <a:pPr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a</a:t>
            </a:r>
            <a:r>
              <a:rPr sz="705" spc="22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child</a:t>
            </a:r>
            <a:r>
              <a:rPr sz="705" spc="25" dirty="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dirty="0">
                <a:solidFill>
                  <a:srgbClr val="000000"/>
                </a:solidFill>
                <a:latin typeface="HUGBWG+TimesNewRoman"/>
                <a:cs typeface="HUGBWG+TimesNewRoman"/>
              </a:rPr>
              <a:t>process</a:t>
            </a:r>
          </a:p>
        </p:txBody>
      </p:sp>
      <p:sp>
        <p:nvSpPr>
          <p:cNvPr id="167" name="object 167"/>
          <p:cNvSpPr txBox="1"/>
          <p:nvPr/>
        </p:nvSpPr>
        <p:spPr>
          <a:xfrm>
            <a:off x="2489587" y="3083093"/>
            <a:ext cx="24542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*/</a:t>
            </a:r>
          </a:p>
        </p:txBody>
      </p:sp>
      <p:sp>
        <p:nvSpPr>
          <p:cNvPr id="168" name="object 168"/>
          <p:cNvSpPr txBox="1"/>
          <p:nvPr/>
        </p:nvSpPr>
        <p:spPr>
          <a:xfrm>
            <a:off x="4807324" y="3111294"/>
            <a:ext cx="56578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26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-11">
                <a:solidFill>
                  <a:srgbClr val="0000FF"/>
                </a:solidFill>
                <a:latin typeface="JDPSLT+TimesNewRoman,Bold"/>
                <a:cs typeface="JDPSLT+TimesNewRoman,Bold"/>
              </a:rPr>
              <a:t>ptrace</a:t>
            </a:r>
          </a:p>
        </p:txBody>
      </p:sp>
      <p:sp>
        <p:nvSpPr>
          <p:cNvPr id="169" name="object 169"/>
          <p:cNvSpPr txBox="1"/>
          <p:nvPr/>
        </p:nvSpPr>
        <p:spPr>
          <a:xfrm>
            <a:off x="4807323" y="3321404"/>
            <a:ext cx="564108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27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-19">
                <a:solidFill>
                  <a:srgbClr val="0000FF"/>
                </a:solidFill>
                <a:latin typeface="JDPSLT+TimesNewRoman,Bold"/>
                <a:cs typeface="JDPSLT+TimesNewRoman,Bold"/>
              </a:rPr>
              <a:t>alarm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28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fstat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29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pause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30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utime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33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access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34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nice</a:t>
            </a:r>
          </a:p>
        </p:txBody>
      </p:sp>
      <p:sp>
        <p:nvSpPr>
          <p:cNvPr id="170" name="object 170"/>
          <p:cNvSpPr txBox="1"/>
          <p:nvPr/>
        </p:nvSpPr>
        <p:spPr>
          <a:xfrm>
            <a:off x="5815853" y="3313000"/>
            <a:ext cx="1721666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set an alarm</a:t>
            </a:r>
            <a:r>
              <a:rPr sz="705" spc="14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clock for delivery of a signal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file status</a:t>
            </a:r>
          </a:p>
        </p:txBody>
      </p:sp>
      <p:sp>
        <p:nvSpPr>
          <p:cNvPr id="171" name="object 171"/>
          <p:cNvSpPr txBox="1"/>
          <p:nvPr/>
        </p:nvSpPr>
        <p:spPr>
          <a:xfrm>
            <a:off x="7723655" y="3313000"/>
            <a:ext cx="6657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fs/stat.c</a:t>
            </a:r>
          </a:p>
        </p:txBody>
      </p:sp>
      <p:sp>
        <p:nvSpPr>
          <p:cNvPr id="172" name="object 172"/>
          <p:cNvSpPr txBox="1"/>
          <p:nvPr/>
        </p:nvSpPr>
        <p:spPr>
          <a:xfrm>
            <a:off x="811490" y="3494909"/>
            <a:ext cx="2597931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printf ("syscall(SYS_getpid)=%ld\n",</a:t>
            </a:r>
            <a:r>
              <a:rPr sz="705" spc="30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 spc="-10">
                <a:solidFill>
                  <a:srgbClr val="000000"/>
                </a:solidFill>
                <a:latin typeface="MLAUAK+CourierNew"/>
                <a:cs typeface="MLAUAK+CourierNew"/>
              </a:rPr>
              <a:t>ID1);</a:t>
            </a:r>
          </a:p>
        </p:txBody>
      </p:sp>
      <p:sp>
        <p:nvSpPr>
          <p:cNvPr id="173" name="object 173"/>
          <p:cNvSpPr txBox="1"/>
          <p:nvPr/>
        </p:nvSpPr>
        <p:spPr>
          <a:xfrm>
            <a:off x="5815853" y="3615559"/>
            <a:ext cx="1556934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suspend process until signal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set file access and modification times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check user's permissions for a file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spc="10">
                <a:solidFill>
                  <a:srgbClr val="000000"/>
                </a:solidFill>
                <a:latin typeface="HUGBWG+TimesNewRoman"/>
                <a:cs typeface="HUGBWG+TimesNewRoman"/>
              </a:rPr>
              <a:t>change</a:t>
            </a:r>
            <a:r>
              <a:rPr sz="705" spc="-4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HUGBWG+TimesNewRoman"/>
                <a:cs typeface="HUGBWG+TimesNewRoman"/>
              </a:rPr>
              <a:t>process</a:t>
            </a:r>
            <a:r>
              <a:rPr sz="705" spc="-4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priority</a:t>
            </a:r>
          </a:p>
        </p:txBody>
      </p:sp>
      <p:sp>
        <p:nvSpPr>
          <p:cNvPr id="174" name="object 174"/>
          <p:cNvSpPr txBox="1"/>
          <p:nvPr/>
        </p:nvSpPr>
        <p:spPr>
          <a:xfrm>
            <a:off x="7723655" y="3615559"/>
            <a:ext cx="118400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arch/i386/kernel/sys_i386.c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fs/open.c</a:t>
            </a:r>
          </a:p>
        </p:txBody>
      </p:sp>
      <p:sp>
        <p:nvSpPr>
          <p:cNvPr id="175" name="object 175"/>
          <p:cNvSpPr txBox="1"/>
          <p:nvPr/>
        </p:nvSpPr>
        <p:spPr>
          <a:xfrm>
            <a:off x="808505" y="3696615"/>
            <a:ext cx="2105396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">
              <a:lnSpc>
                <a:spcPts val="82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/*-----------------------------*/</a:t>
            </a:r>
          </a:p>
          <a:p>
            <a:pPr marL="3175"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 spc="-26">
                <a:solidFill>
                  <a:srgbClr val="000000"/>
                </a:solidFill>
                <a:latin typeface="MLAUAK+CourierNew"/>
                <a:cs typeface="MLAUAK+CourierNew"/>
              </a:rPr>
              <a:t>/*</a:t>
            </a:r>
            <a:r>
              <a:rPr sz="705" spc="69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"libc"</a:t>
            </a:r>
            <a:r>
              <a:rPr sz="705" spc="13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wrapped</a:t>
            </a:r>
            <a:r>
              <a:rPr sz="705" spc="13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system</a:t>
            </a:r>
            <a:r>
              <a:rPr sz="705" spc="13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call</a:t>
            </a:r>
            <a:r>
              <a:rPr sz="705" spc="450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*/</a:t>
            </a:r>
          </a:p>
          <a:p>
            <a:pPr marL="6985"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/* SYS_getpid (Func No. is 20) */</a:t>
            </a:r>
          </a:p>
          <a:p>
            <a:pPr marL="6985"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/*-----------------------------*/</a:t>
            </a:r>
          </a:p>
          <a:p>
            <a:pPr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ID2 = getpid();</a:t>
            </a:r>
          </a:p>
        </p:txBody>
      </p:sp>
      <p:sp>
        <p:nvSpPr>
          <p:cNvPr id="176" name="object 176"/>
          <p:cNvSpPr txBox="1"/>
          <p:nvPr/>
        </p:nvSpPr>
        <p:spPr>
          <a:xfrm>
            <a:off x="7723654" y="3926522"/>
            <a:ext cx="4656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fs/open.c</a:t>
            </a:r>
          </a:p>
        </p:txBody>
      </p:sp>
      <p:sp>
        <p:nvSpPr>
          <p:cNvPr id="177" name="object 177"/>
          <p:cNvSpPr txBox="1"/>
          <p:nvPr/>
        </p:nvSpPr>
        <p:spPr>
          <a:xfrm>
            <a:off x="7723655" y="4077801"/>
            <a:ext cx="6657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fs/buffer.c</a:t>
            </a:r>
          </a:p>
        </p:txBody>
      </p:sp>
      <p:sp>
        <p:nvSpPr>
          <p:cNvPr id="178" name="object 178"/>
          <p:cNvSpPr txBox="1"/>
          <p:nvPr/>
        </p:nvSpPr>
        <p:spPr>
          <a:xfrm>
            <a:off x="811490" y="4200881"/>
            <a:ext cx="192862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printf ("getpid()=%ld\n",</a:t>
            </a:r>
            <a:r>
              <a:rPr sz="705" spc="-22">
                <a:solidFill>
                  <a:srgbClr val="000000"/>
                </a:solidFill>
                <a:latin typeface="MLAUAK+CourierNew"/>
                <a:cs typeface="MLAUAK+CourierNew"/>
              </a:rPr>
              <a:t> </a:t>
            </a: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ID2);</a:t>
            </a:r>
          </a:p>
        </p:txBody>
      </p:sp>
      <p:sp>
        <p:nvSpPr>
          <p:cNvPr id="179" name="object 179"/>
          <p:cNvSpPr txBox="1"/>
          <p:nvPr/>
        </p:nvSpPr>
        <p:spPr>
          <a:xfrm>
            <a:off x="4807324" y="4237485"/>
            <a:ext cx="51008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36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spc="31">
                <a:solidFill>
                  <a:srgbClr val="0000FF"/>
                </a:solidFill>
                <a:latin typeface="JDPSLT+TimesNewRoman,Bold"/>
                <a:cs typeface="JDPSLT+TimesNewRoman,Bold"/>
              </a:rPr>
              <a:t>sync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37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kill</a:t>
            </a:r>
          </a:p>
        </p:txBody>
      </p:sp>
      <p:sp>
        <p:nvSpPr>
          <p:cNvPr id="180" name="object 180"/>
          <p:cNvSpPr txBox="1"/>
          <p:nvPr/>
        </p:nvSpPr>
        <p:spPr>
          <a:xfrm>
            <a:off x="5815853" y="4229081"/>
            <a:ext cx="94264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update the super block</a:t>
            </a:r>
          </a:p>
        </p:txBody>
      </p:sp>
      <p:sp>
        <p:nvSpPr>
          <p:cNvPr id="181" name="object 181"/>
          <p:cNvSpPr txBox="1"/>
          <p:nvPr/>
        </p:nvSpPr>
        <p:spPr>
          <a:xfrm>
            <a:off x="5815853" y="4388765"/>
            <a:ext cx="98412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send</a:t>
            </a:r>
            <a:r>
              <a:rPr sz="705" spc="-1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signal</a:t>
            </a:r>
            <a:r>
              <a:rPr sz="705" spc="-14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to a process</a:t>
            </a:r>
          </a:p>
        </p:txBody>
      </p:sp>
      <p:sp>
        <p:nvSpPr>
          <p:cNvPr id="182" name="object 182"/>
          <p:cNvSpPr txBox="1"/>
          <p:nvPr/>
        </p:nvSpPr>
        <p:spPr>
          <a:xfrm>
            <a:off x="7723654" y="4388764"/>
            <a:ext cx="68130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kernel/signal.c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 spc="10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fs/namei.c</a:t>
            </a:r>
          </a:p>
        </p:txBody>
      </p:sp>
      <p:sp>
        <p:nvSpPr>
          <p:cNvPr id="183" name="object 183"/>
          <p:cNvSpPr txBox="1"/>
          <p:nvPr/>
        </p:nvSpPr>
        <p:spPr>
          <a:xfrm>
            <a:off x="815228" y="4410991"/>
            <a:ext cx="68925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return(0);</a:t>
            </a:r>
          </a:p>
        </p:txBody>
      </p:sp>
      <p:sp>
        <p:nvSpPr>
          <p:cNvPr id="184" name="object 184"/>
          <p:cNvSpPr txBox="1"/>
          <p:nvPr/>
        </p:nvSpPr>
        <p:spPr>
          <a:xfrm>
            <a:off x="378199" y="4511844"/>
            <a:ext cx="18994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MLAUAK+CourierNew"/>
                <a:cs typeface="MLAUAK+CourierNew"/>
              </a:rPr>
              <a:t>}</a:t>
            </a:r>
          </a:p>
        </p:txBody>
      </p:sp>
      <p:sp>
        <p:nvSpPr>
          <p:cNvPr id="185" name="object 185"/>
          <p:cNvSpPr txBox="1"/>
          <p:nvPr/>
        </p:nvSpPr>
        <p:spPr>
          <a:xfrm>
            <a:off x="4807324" y="4548449"/>
            <a:ext cx="622514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38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rename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39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mkdir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40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11">
                <a:solidFill>
                  <a:srgbClr val="0000FF"/>
                </a:solidFill>
                <a:latin typeface="JDPSLT+TimesNewRoman,Bold"/>
                <a:cs typeface="JDPSLT+TimesNewRoman,Bold"/>
              </a:rPr>
              <a:t>rmdir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41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49">
                <a:solidFill>
                  <a:srgbClr val="0000FF"/>
                </a:solidFill>
                <a:latin typeface="JDPSLT+TimesNewRoman,Bold"/>
                <a:cs typeface="JDPSLT+TimesNewRoman,Bold"/>
              </a:rPr>
              <a:t>dup</a:t>
            </a:r>
          </a:p>
        </p:txBody>
      </p:sp>
      <p:sp>
        <p:nvSpPr>
          <p:cNvPr id="186" name="object 186"/>
          <p:cNvSpPr txBox="1"/>
          <p:nvPr/>
        </p:nvSpPr>
        <p:spPr>
          <a:xfrm>
            <a:off x="5815853" y="4540044"/>
            <a:ext cx="151762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9">
                <a:solidFill>
                  <a:srgbClr val="000000"/>
                </a:solidFill>
                <a:latin typeface="HUGBWG+TimesNewRoman"/>
                <a:cs typeface="HUGBWG+TimesNewRoman"/>
              </a:rPr>
              <a:t>change</a:t>
            </a:r>
            <a:r>
              <a:rPr sz="705" spc="-26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the</a:t>
            </a:r>
            <a:r>
              <a:rPr sz="705" spc="-24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name</a:t>
            </a:r>
            <a:r>
              <a:rPr sz="705" spc="-28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HUGBWG+TimesNewRoman"/>
                <a:cs typeface="HUGBWG+TimesNewRoman"/>
              </a:rPr>
              <a:t>or</a:t>
            </a:r>
            <a:r>
              <a:rPr sz="705" spc="-29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location</a:t>
            </a:r>
            <a:r>
              <a:rPr sz="705" spc="-23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HUGBWG+TimesNewRoman"/>
                <a:cs typeface="HUGBWG+TimesNewRoman"/>
              </a:rPr>
              <a:t>of</a:t>
            </a:r>
            <a:r>
              <a:rPr sz="705" spc="-29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</a:t>
            </a:r>
            <a:r>
              <a:rPr sz="705" spc="-17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file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create</a:t>
            </a:r>
            <a:r>
              <a:rPr sz="705" spc="23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</a:t>
            </a:r>
            <a:r>
              <a:rPr sz="705" spc="2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directory</a:t>
            </a:r>
          </a:p>
        </p:txBody>
      </p:sp>
      <p:sp>
        <p:nvSpPr>
          <p:cNvPr id="187" name="object 187"/>
          <p:cNvSpPr txBox="1"/>
          <p:nvPr/>
        </p:nvSpPr>
        <p:spPr>
          <a:xfrm>
            <a:off x="7723655" y="4691323"/>
            <a:ext cx="51257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 spc="10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fs/namei.c</a:t>
            </a:r>
          </a:p>
        </p:txBody>
      </p:sp>
      <p:sp>
        <p:nvSpPr>
          <p:cNvPr id="188" name="object 188"/>
          <p:cNvSpPr txBox="1"/>
          <p:nvPr/>
        </p:nvSpPr>
        <p:spPr>
          <a:xfrm>
            <a:off x="378199" y="4786443"/>
            <a:ext cx="2136036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80"/>
              </a:lnSpc>
              <a:spcBef>
                <a:spcPct val="0"/>
              </a:spcBef>
              <a:spcAft>
                <a:spcPct val="0"/>
              </a:spcAft>
            </a:pPr>
            <a:r>
              <a:rPr sz="1060" b="1">
                <a:solidFill>
                  <a:srgbClr val="990000"/>
                </a:solidFill>
                <a:latin typeface="Arial"/>
                <a:cs typeface="Arial"/>
              </a:rPr>
              <a:t>System Call Quick Reference</a:t>
            </a:r>
          </a:p>
        </p:txBody>
      </p:sp>
      <p:sp>
        <p:nvSpPr>
          <p:cNvPr id="189" name="object 189"/>
          <p:cNvSpPr txBox="1"/>
          <p:nvPr/>
        </p:nvSpPr>
        <p:spPr>
          <a:xfrm>
            <a:off x="5815853" y="4842603"/>
            <a:ext cx="823943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9">
                <a:solidFill>
                  <a:srgbClr val="000000"/>
                </a:solidFill>
                <a:latin typeface="HUGBWG+TimesNewRoman"/>
                <a:cs typeface="HUGBWG+TimesNewRoman"/>
              </a:rPr>
              <a:t>remove</a:t>
            </a:r>
            <a:r>
              <a:rPr sz="705" spc="-12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 directory</a:t>
            </a:r>
          </a:p>
        </p:txBody>
      </p:sp>
      <p:sp>
        <p:nvSpPr>
          <p:cNvPr id="190" name="object 190"/>
          <p:cNvSpPr txBox="1"/>
          <p:nvPr/>
        </p:nvSpPr>
        <p:spPr>
          <a:xfrm>
            <a:off x="7723655" y="4842603"/>
            <a:ext cx="51257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 spc="10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fs/namei.c</a:t>
            </a:r>
          </a:p>
        </p:txBody>
      </p:sp>
      <p:sp>
        <p:nvSpPr>
          <p:cNvPr id="191" name="object 191"/>
          <p:cNvSpPr txBox="1"/>
          <p:nvPr/>
        </p:nvSpPr>
        <p:spPr>
          <a:xfrm>
            <a:off x="5815853" y="5002287"/>
            <a:ext cx="132594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duplicate</a:t>
            </a:r>
            <a:r>
              <a:rPr sz="705" spc="-1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an</a:t>
            </a:r>
            <a:r>
              <a:rPr sz="705" spc="-1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open</a:t>
            </a:r>
            <a:r>
              <a:rPr sz="705" spc="56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file descriptor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create</a:t>
            </a:r>
            <a:r>
              <a:rPr sz="705" spc="23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an</a:t>
            </a:r>
            <a:r>
              <a:rPr sz="705" spc="23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interprocess</a:t>
            </a:r>
            <a:r>
              <a:rPr sz="705" spc="2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channel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spc="10">
                <a:solidFill>
                  <a:srgbClr val="000000"/>
                </a:solidFill>
                <a:latin typeface="HUGBWG+TimesNewRoman"/>
                <a:cs typeface="HUGBWG+TimesNewRoman"/>
              </a:rPr>
              <a:t>get</a:t>
            </a:r>
            <a:r>
              <a:rPr sz="705" spc="-49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HUGBWG+TimesNewRoman"/>
                <a:cs typeface="HUGBWG+TimesNewRoman"/>
              </a:rPr>
              <a:t>process</a:t>
            </a:r>
            <a:r>
              <a:rPr sz="705" spc="-4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times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7723655" y="5002287"/>
            <a:ext cx="45027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fs/fcntl.c</a:t>
            </a:r>
          </a:p>
        </p:txBody>
      </p:sp>
      <p:sp>
        <p:nvSpPr>
          <p:cNvPr id="193" name="object 193"/>
          <p:cNvSpPr txBox="1"/>
          <p:nvPr/>
        </p:nvSpPr>
        <p:spPr>
          <a:xfrm>
            <a:off x="378199" y="5023671"/>
            <a:ext cx="195336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  <a:spcBef>
                <a:spcPct val="0"/>
              </a:spcBef>
              <a:spcAft>
                <a:spcPct val="0"/>
              </a:spcAft>
            </a:pPr>
            <a:r>
              <a:rPr sz="1060" spc="18">
                <a:solidFill>
                  <a:srgbClr val="000000"/>
                </a:solidFill>
                <a:latin typeface="TISEQJ+ArialUnicodeMS,Bold"/>
                <a:cs typeface="TISEQJ+ArialUnicodeMS,Bold"/>
              </a:rPr>
              <a:t>No</a:t>
            </a:r>
            <a:r>
              <a:rPr sz="1060" spc="191">
                <a:solidFill>
                  <a:srgbClr val="000000"/>
                </a:solidFill>
                <a:latin typeface="TISEQJ+ArialUnicodeMS,Bold"/>
                <a:cs typeface="TISEQJ+ArialUnicodeMS,Bold"/>
              </a:rPr>
              <a:t> </a:t>
            </a:r>
            <a:r>
              <a:rPr sz="1060" spc="65">
                <a:solidFill>
                  <a:srgbClr val="000000"/>
                </a:solidFill>
                <a:latin typeface="TISEQJ+ArialUnicodeMS,Bold"/>
                <a:cs typeface="TISEQJ+ArialUnicodeMS,Bold"/>
              </a:rPr>
              <a:t>Func</a:t>
            </a:r>
            <a:r>
              <a:rPr sz="1060">
                <a:solidFill>
                  <a:srgbClr val="000000"/>
                </a:solidFill>
                <a:latin typeface="TISEQJ+ArialUnicodeMS,Bold"/>
                <a:cs typeface="TISEQJ+ArialUnicodeMS,Bold"/>
              </a:rPr>
              <a:t> Na</a:t>
            </a:r>
            <a:r>
              <a:rPr sz="1060" spc="-139">
                <a:solidFill>
                  <a:srgbClr val="000000"/>
                </a:solidFill>
                <a:latin typeface="TISEQJ+ArialUnicodeMS,Bold"/>
                <a:cs typeface="TISEQJ+ArialUnicodeMS,Bold"/>
              </a:rPr>
              <a:t> </a:t>
            </a:r>
            <a:r>
              <a:rPr sz="1060" spc="33">
                <a:solidFill>
                  <a:srgbClr val="000000"/>
                </a:solidFill>
                <a:latin typeface="TISEQJ+ArialUnicodeMS,Bold"/>
                <a:cs typeface="TISEQJ+ArialUnicodeMS,Bold"/>
              </a:rPr>
              <a:t>me</a:t>
            </a:r>
            <a:r>
              <a:rPr sz="1060" spc="688">
                <a:solidFill>
                  <a:srgbClr val="000000"/>
                </a:solidFill>
                <a:latin typeface="TISEQJ+ArialUnicodeMS,Bold"/>
                <a:cs typeface="TISEQJ+ArialUnicodeMS,Bold"/>
              </a:rPr>
              <a:t> </a:t>
            </a:r>
            <a:r>
              <a:rPr sz="1060">
                <a:solidFill>
                  <a:srgbClr val="000000"/>
                </a:solidFill>
                <a:latin typeface="TISEQJ+ArialUnicodeMS,Bold"/>
                <a:cs typeface="TISEQJ+ArialUnicodeMS,Bold"/>
              </a:rPr>
              <a:t>De</a:t>
            </a:r>
            <a:r>
              <a:rPr sz="1060" spc="-146">
                <a:solidFill>
                  <a:srgbClr val="000000"/>
                </a:solidFill>
                <a:latin typeface="TISEQJ+ArialUnicodeMS,Bold"/>
                <a:cs typeface="TISEQJ+ArialUnicodeMS,Bold"/>
              </a:rPr>
              <a:t> </a:t>
            </a:r>
            <a:r>
              <a:rPr sz="1060">
                <a:solidFill>
                  <a:srgbClr val="000000"/>
                </a:solidFill>
                <a:latin typeface="TISEQJ+ArialUnicodeMS,Bold"/>
                <a:cs typeface="TISEQJ+ArialUnicodeMS,Bold"/>
              </a:rPr>
              <a:t>s</a:t>
            </a:r>
            <a:r>
              <a:rPr sz="1060" spc="-147">
                <a:solidFill>
                  <a:srgbClr val="000000"/>
                </a:solidFill>
                <a:latin typeface="TISEQJ+ArialUnicodeMS,Bold"/>
                <a:cs typeface="TISEQJ+ArialUnicodeMS,Bold"/>
              </a:rPr>
              <a:t> </a:t>
            </a:r>
            <a:r>
              <a:rPr sz="1060">
                <a:solidFill>
                  <a:srgbClr val="000000"/>
                </a:solidFill>
                <a:latin typeface="TISEQJ+ArialUnicodeMS,Bold"/>
                <a:cs typeface="TISEQJ+ArialUnicodeMS,Bold"/>
              </a:rPr>
              <a:t>cription</a:t>
            </a:r>
          </a:p>
        </p:txBody>
      </p:sp>
      <p:sp>
        <p:nvSpPr>
          <p:cNvPr id="194" name="object 194"/>
          <p:cNvSpPr txBox="1"/>
          <p:nvPr/>
        </p:nvSpPr>
        <p:spPr>
          <a:xfrm>
            <a:off x="3328148" y="5023671"/>
            <a:ext cx="614812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  <a:spcBef>
                <a:spcPct val="0"/>
              </a:spcBef>
              <a:spcAft>
                <a:spcPct val="0"/>
              </a:spcAft>
            </a:pPr>
            <a:r>
              <a:rPr sz="1060" spc="63">
                <a:solidFill>
                  <a:srgbClr val="000000"/>
                </a:solidFill>
                <a:latin typeface="TISEQJ+ArialUnicodeMS,Bold"/>
                <a:cs typeface="TISEQJ+ArialUnicodeMS,Bold"/>
              </a:rPr>
              <a:t>Source</a:t>
            </a:r>
          </a:p>
        </p:txBody>
      </p:sp>
      <p:sp>
        <p:nvSpPr>
          <p:cNvPr id="195" name="object 195"/>
          <p:cNvSpPr txBox="1"/>
          <p:nvPr/>
        </p:nvSpPr>
        <p:spPr>
          <a:xfrm>
            <a:off x="4807323" y="5161970"/>
            <a:ext cx="48990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42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-9">
                <a:solidFill>
                  <a:srgbClr val="0000FF"/>
                </a:solidFill>
                <a:latin typeface="JDPSLT+TimesNewRoman,Bold"/>
                <a:cs typeface="JDPSLT+TimesNewRoman,Bold"/>
              </a:rPr>
              <a:t>pipe</a:t>
            </a:r>
          </a:p>
        </p:txBody>
      </p:sp>
      <p:sp>
        <p:nvSpPr>
          <p:cNvPr id="196" name="object 196"/>
          <p:cNvSpPr txBox="1"/>
          <p:nvPr/>
        </p:nvSpPr>
        <p:spPr>
          <a:xfrm>
            <a:off x="7723655" y="5153566"/>
            <a:ext cx="118400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arch/i386/kernel/sys_i386.c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kernel/sys.c</a:t>
            </a:r>
          </a:p>
        </p:txBody>
      </p:sp>
      <p:sp>
        <p:nvSpPr>
          <p:cNvPr id="197" name="object 197"/>
          <p:cNvSpPr txBox="1"/>
          <p:nvPr/>
        </p:nvSpPr>
        <p:spPr>
          <a:xfrm>
            <a:off x="437030" y="5254419"/>
            <a:ext cx="180694" cy="1051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1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2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3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4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5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6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JDPSLT+TimesNewRoman,Bold"/>
                <a:cs typeface="JDPSLT+TimesNewRoman,Bold"/>
              </a:rPr>
              <a:t>7</a:t>
            </a:r>
          </a:p>
        </p:txBody>
      </p:sp>
      <p:sp>
        <p:nvSpPr>
          <p:cNvPr id="198" name="object 198"/>
          <p:cNvSpPr txBox="1"/>
          <p:nvPr/>
        </p:nvSpPr>
        <p:spPr>
          <a:xfrm>
            <a:off x="605118" y="5254419"/>
            <a:ext cx="29017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1">
                <a:solidFill>
                  <a:srgbClr val="0000FF"/>
                </a:solidFill>
                <a:latin typeface="JDPSLT+TimesNewRoman,Bold"/>
                <a:cs typeface="JDPSLT+TimesNewRoman,Bold"/>
              </a:rPr>
              <a:t>exit</a:t>
            </a:r>
          </a:p>
        </p:txBody>
      </p:sp>
      <p:sp>
        <p:nvSpPr>
          <p:cNvPr id="199" name="object 199"/>
          <p:cNvSpPr txBox="1"/>
          <p:nvPr/>
        </p:nvSpPr>
        <p:spPr>
          <a:xfrm>
            <a:off x="1420346" y="5246015"/>
            <a:ext cx="1198905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terminate</a:t>
            </a:r>
            <a:r>
              <a:rPr sz="705" spc="-43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the</a:t>
            </a:r>
            <a:r>
              <a:rPr sz="705" spc="-43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current</a:t>
            </a:r>
            <a:r>
              <a:rPr sz="705" spc="-48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process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create</a:t>
            </a:r>
            <a:r>
              <a:rPr sz="705" spc="-2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</a:t>
            </a:r>
            <a:r>
              <a:rPr sz="705" spc="-16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child</a:t>
            </a:r>
            <a:r>
              <a:rPr sz="705" spc="-19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process</a:t>
            </a:r>
          </a:p>
        </p:txBody>
      </p:sp>
      <p:sp>
        <p:nvSpPr>
          <p:cNvPr id="200" name="object 200"/>
          <p:cNvSpPr txBox="1"/>
          <p:nvPr/>
        </p:nvSpPr>
        <p:spPr>
          <a:xfrm>
            <a:off x="3328147" y="5246015"/>
            <a:ext cx="588723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kernel/exit.c</a:t>
            </a:r>
          </a:p>
        </p:txBody>
      </p:sp>
      <p:sp>
        <p:nvSpPr>
          <p:cNvPr id="201" name="object 201"/>
          <p:cNvSpPr txBox="1"/>
          <p:nvPr/>
        </p:nvSpPr>
        <p:spPr>
          <a:xfrm>
            <a:off x="4807323" y="5313250"/>
            <a:ext cx="537978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43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10">
                <a:solidFill>
                  <a:srgbClr val="0000FF"/>
                </a:solidFill>
                <a:latin typeface="JDPSLT+TimesNewRoman,Bold"/>
                <a:cs typeface="JDPSLT+TimesNewRoman,Bold"/>
              </a:rPr>
              <a:t>times</a:t>
            </a:r>
          </a:p>
        </p:txBody>
      </p:sp>
      <p:sp>
        <p:nvSpPr>
          <p:cNvPr id="202" name="object 202"/>
          <p:cNvSpPr txBox="1"/>
          <p:nvPr/>
        </p:nvSpPr>
        <p:spPr>
          <a:xfrm>
            <a:off x="605118" y="5416600"/>
            <a:ext cx="30392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80"/>
              </a:lnSpc>
              <a:spcBef>
                <a:spcPct val="0"/>
              </a:spcBef>
              <a:spcAft>
                <a:spcPct val="0"/>
              </a:spcAft>
            </a:pPr>
            <a:r>
              <a:rPr sz="705" b="1" u="sng" spc="-10">
                <a:solidFill>
                  <a:srgbClr val="0000FF"/>
                </a:solidFill>
                <a:latin typeface="JDPSLT+TimesNewRoman,Bold"/>
                <a:cs typeface="JDPSLT+TimesNewRoman,Bold"/>
              </a:rPr>
              <a:t>fork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3328147" y="5405699"/>
            <a:ext cx="1136717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arch/i386/kernel/process.c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fs/read_write.c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fs/read_write.c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fs/open.c</a:t>
            </a:r>
          </a:p>
        </p:txBody>
      </p:sp>
      <p:sp>
        <p:nvSpPr>
          <p:cNvPr id="204" name="object 204"/>
          <p:cNvSpPr txBox="1"/>
          <p:nvPr/>
        </p:nvSpPr>
        <p:spPr>
          <a:xfrm>
            <a:off x="5815853" y="5456125"/>
            <a:ext cx="1856486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change the amount</a:t>
            </a:r>
            <a:r>
              <a:rPr sz="705" spc="-12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of</a:t>
            </a:r>
            <a:r>
              <a:rPr sz="705" spc="-1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space allocated for the</a:t>
            </a:r>
          </a:p>
          <a:p>
            <a:pPr>
              <a:lnSpc>
                <a:spcPts val="805"/>
              </a:lnSpc>
              <a:spcBef>
                <a:spcPts val="5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calling process's data segment</a:t>
            </a:r>
          </a:p>
        </p:txBody>
      </p:sp>
      <p:sp>
        <p:nvSpPr>
          <p:cNvPr id="205" name="object 205"/>
          <p:cNvSpPr txBox="1"/>
          <p:nvPr/>
        </p:nvSpPr>
        <p:spPr>
          <a:xfrm>
            <a:off x="7723655" y="5456125"/>
            <a:ext cx="583803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 spc="9">
                <a:solidFill>
                  <a:srgbClr val="000000"/>
                </a:solidFill>
                <a:latin typeface="BVCBIS+TimesNewRoman,Italic"/>
                <a:cs typeface="BVCBIS+TimesNewRoman,Italic"/>
              </a:rPr>
              <a:t>mm/mmap.c</a:t>
            </a:r>
          </a:p>
        </p:txBody>
      </p:sp>
      <p:sp>
        <p:nvSpPr>
          <p:cNvPr id="206" name="object 206"/>
          <p:cNvSpPr txBox="1"/>
          <p:nvPr/>
        </p:nvSpPr>
        <p:spPr>
          <a:xfrm>
            <a:off x="4807323" y="5514956"/>
            <a:ext cx="47098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45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9">
                <a:solidFill>
                  <a:srgbClr val="0000FF"/>
                </a:solidFill>
                <a:latin typeface="JDPSLT+TimesNewRoman,Bold"/>
                <a:cs typeface="JDPSLT+TimesNewRoman,Bold"/>
              </a:rPr>
              <a:t>brk</a:t>
            </a:r>
          </a:p>
        </p:txBody>
      </p:sp>
      <p:sp>
        <p:nvSpPr>
          <p:cNvPr id="207" name="object 207"/>
          <p:cNvSpPr txBox="1"/>
          <p:nvPr/>
        </p:nvSpPr>
        <p:spPr>
          <a:xfrm>
            <a:off x="605118" y="5567879"/>
            <a:ext cx="436386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80"/>
              </a:lnSpc>
              <a:spcBef>
                <a:spcPct val="0"/>
              </a:spcBef>
              <a:spcAft>
                <a:spcPct val="0"/>
              </a:spcAft>
            </a:pPr>
            <a:r>
              <a:rPr sz="705" b="1" u="sng" spc="37" dirty="0">
                <a:solidFill>
                  <a:srgbClr val="0000FF"/>
                </a:solidFill>
                <a:latin typeface="JDPSLT+TimesNewRoman,Bold"/>
                <a:cs typeface="JDPSLT+TimesNewRoman,Bold"/>
              </a:rPr>
              <a:t>read</a:t>
            </a:r>
          </a:p>
          <a:p>
            <a:pPr>
              <a:lnSpc>
                <a:spcPts val="780"/>
              </a:lnSpc>
              <a:spcBef>
                <a:spcPts val="365"/>
              </a:spcBef>
              <a:spcAft>
                <a:spcPct val="0"/>
              </a:spcAft>
            </a:pPr>
            <a:r>
              <a:rPr sz="705" b="1" u="sng" spc="-9" dirty="0">
                <a:solidFill>
                  <a:srgbClr val="0000FF"/>
                </a:solidFill>
                <a:latin typeface="JDPSLT+TimesNewRoman,Bold"/>
                <a:cs typeface="JDPSLT+TimesNewRoman,Bold"/>
              </a:rPr>
              <a:t>write</a:t>
            </a:r>
          </a:p>
          <a:p>
            <a:pPr>
              <a:lnSpc>
                <a:spcPts val="780"/>
              </a:lnSpc>
              <a:spcBef>
                <a:spcPts val="410"/>
              </a:spcBef>
              <a:spcAft>
                <a:spcPct val="0"/>
              </a:spcAft>
            </a:pPr>
            <a:r>
              <a:rPr sz="705" b="1" u="sng" dirty="0">
                <a:solidFill>
                  <a:srgbClr val="0000FF"/>
                </a:solidFill>
                <a:latin typeface="JDPSLT+TimesNewRoman,Bold"/>
                <a:cs typeface="JDPSLT+TimesNewRoman,Bold"/>
              </a:rPr>
              <a:t>open</a:t>
            </a:r>
          </a:p>
          <a:p>
            <a:pPr>
              <a:lnSpc>
                <a:spcPts val="780"/>
              </a:lnSpc>
              <a:spcBef>
                <a:spcPts val="475"/>
              </a:spcBef>
              <a:spcAft>
                <a:spcPct val="0"/>
              </a:spcAft>
            </a:pPr>
            <a:r>
              <a:rPr sz="705" b="1" u="sng" dirty="0">
                <a:solidFill>
                  <a:srgbClr val="0000FF"/>
                </a:solidFill>
                <a:latin typeface="JDPSLT+TimesNewRoman,Bold"/>
                <a:cs typeface="JDPSLT+TimesNewRoman,Bold"/>
              </a:rPr>
              <a:t>close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u="sng" spc="15" dirty="0" err="1">
                <a:solidFill>
                  <a:srgbClr val="0000FF"/>
                </a:solidFill>
                <a:latin typeface="JDPSLT+TimesNewRoman,Bold"/>
                <a:cs typeface="JDPSLT+TimesNewRoman,Bold"/>
              </a:rPr>
              <a:t>waitpi</a:t>
            </a:r>
            <a:r>
              <a:rPr sz="705" b="1" dirty="0" err="1">
                <a:solidFill>
                  <a:srgbClr val="0000FF"/>
                </a:solidFill>
                <a:latin typeface="JDPSLT+TimesNewRoman,Bold"/>
                <a:cs typeface="JDPSLT+TimesNewRoman,Bold"/>
              </a:rPr>
              <a:t>d</a:t>
            </a:r>
            <a:endParaRPr sz="705" b="1" dirty="0">
              <a:solidFill>
                <a:srgbClr val="0000FF"/>
              </a:solidFill>
              <a:latin typeface="JDPSLT+TimesNewRoman,Bold"/>
              <a:cs typeface="JDPSLT+TimesNewRoman,Bold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1420346" y="5556978"/>
            <a:ext cx="10744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read from</a:t>
            </a:r>
            <a:r>
              <a:rPr sz="705" spc="14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 file</a:t>
            </a:r>
            <a:r>
              <a:rPr sz="705" spc="9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descriptor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write</a:t>
            </a:r>
            <a:r>
              <a:rPr sz="705" spc="-10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to a file descriptor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open</a:t>
            </a:r>
            <a:r>
              <a:rPr sz="705" spc="-1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a file or</a:t>
            </a:r>
            <a:r>
              <a:rPr sz="705" spc="-1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device</a:t>
            </a:r>
          </a:p>
        </p:txBody>
      </p:sp>
      <p:sp>
        <p:nvSpPr>
          <p:cNvPr id="209" name="object 209"/>
          <p:cNvSpPr txBox="1"/>
          <p:nvPr/>
        </p:nvSpPr>
        <p:spPr>
          <a:xfrm>
            <a:off x="4807324" y="5725066"/>
            <a:ext cx="56941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46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25">
                <a:solidFill>
                  <a:srgbClr val="0000FF"/>
                </a:solidFill>
                <a:latin typeface="JDPSLT+TimesNewRoman,Bold"/>
                <a:cs typeface="JDPSLT+TimesNewRoman,Bold"/>
              </a:rPr>
              <a:t>setgid</a:t>
            </a:r>
          </a:p>
        </p:txBody>
      </p:sp>
      <p:sp>
        <p:nvSpPr>
          <p:cNvPr id="210" name="object 210"/>
          <p:cNvSpPr txBox="1"/>
          <p:nvPr/>
        </p:nvSpPr>
        <p:spPr>
          <a:xfrm>
            <a:off x="5815853" y="5716662"/>
            <a:ext cx="74799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0">
                <a:solidFill>
                  <a:srgbClr val="000000"/>
                </a:solidFill>
                <a:latin typeface="HUGBWG+TimesNewRoman"/>
                <a:cs typeface="HUGBWG+TimesNewRoman"/>
              </a:rPr>
              <a:t>set</a:t>
            </a:r>
            <a:r>
              <a:rPr sz="705" spc="-2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HUGBWG+TimesNewRoman"/>
                <a:cs typeface="HUGBWG+TimesNewRoman"/>
              </a:rPr>
              <a:t>real</a:t>
            </a:r>
            <a:r>
              <a:rPr sz="705" spc="-2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group</a:t>
            </a:r>
            <a:r>
              <a:rPr sz="705" spc="-2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ID</a:t>
            </a:r>
          </a:p>
        </p:txBody>
      </p:sp>
      <p:sp>
        <p:nvSpPr>
          <p:cNvPr id="211" name="object 211"/>
          <p:cNvSpPr txBox="1"/>
          <p:nvPr/>
        </p:nvSpPr>
        <p:spPr>
          <a:xfrm>
            <a:off x="7723654" y="5716662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kernel/sys.c</a:t>
            </a:r>
          </a:p>
        </p:txBody>
      </p:sp>
      <p:sp>
        <p:nvSpPr>
          <p:cNvPr id="212" name="object 212"/>
          <p:cNvSpPr txBox="1"/>
          <p:nvPr/>
        </p:nvSpPr>
        <p:spPr>
          <a:xfrm>
            <a:off x="4807323" y="5876346"/>
            <a:ext cx="715255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47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23">
                <a:solidFill>
                  <a:srgbClr val="0000FF"/>
                </a:solidFill>
                <a:latin typeface="JDPSLT+TimesNewRoman,Bold"/>
                <a:cs typeface="JDPSLT+TimesNewRoman,Bold"/>
              </a:rPr>
              <a:t>getgid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48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sys_signal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49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>
                <a:solidFill>
                  <a:srgbClr val="0000FF"/>
                </a:solidFill>
                <a:latin typeface="JDPSLT+TimesNewRoman,Bold"/>
                <a:cs typeface="JDPSLT+TimesNewRoman,Bold"/>
              </a:rPr>
              <a:t>geteuid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JDPSLT+TimesNewRoman,Bold"/>
                <a:cs typeface="JDPSLT+TimesNewRoman,Bold"/>
              </a:rPr>
              <a:t>50</a:t>
            </a:r>
            <a:r>
              <a:rPr sz="705" b="1" spc="552">
                <a:solidFill>
                  <a:srgbClr val="000000"/>
                </a:solidFill>
                <a:latin typeface="JDPSLT+TimesNewRoman,Bold"/>
                <a:cs typeface="JDPSLT+TimesNewRoman,Bold"/>
              </a:rPr>
              <a:t> </a:t>
            </a:r>
            <a:r>
              <a:rPr sz="705" b="1" u="sng" spc="22">
                <a:solidFill>
                  <a:srgbClr val="0000FF"/>
                </a:solidFill>
                <a:latin typeface="JDPSLT+TimesNewRoman,Bold"/>
                <a:cs typeface="JDPSLT+TimesNewRoman,Bold"/>
              </a:rPr>
              <a:t>getegid</a:t>
            </a:r>
          </a:p>
        </p:txBody>
      </p:sp>
      <p:sp>
        <p:nvSpPr>
          <p:cNvPr id="213" name="object 213"/>
          <p:cNvSpPr txBox="1"/>
          <p:nvPr/>
        </p:nvSpPr>
        <p:spPr>
          <a:xfrm>
            <a:off x="5815853" y="5867941"/>
            <a:ext cx="75652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0">
                <a:solidFill>
                  <a:srgbClr val="000000"/>
                </a:solidFill>
                <a:latin typeface="HUGBWG+TimesNewRoman"/>
                <a:cs typeface="HUGBWG+TimesNewRoman"/>
              </a:rPr>
              <a:t>get</a:t>
            </a:r>
            <a:r>
              <a:rPr sz="705" spc="-26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real</a:t>
            </a:r>
            <a:r>
              <a:rPr sz="705" spc="-25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HUGBWG+TimesNewRoman"/>
                <a:cs typeface="HUGBWG+TimesNewRoman"/>
              </a:rPr>
              <a:t>group</a:t>
            </a:r>
            <a:r>
              <a:rPr sz="705" spc="-21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ID</a:t>
            </a:r>
          </a:p>
        </p:txBody>
      </p:sp>
      <p:sp>
        <p:nvSpPr>
          <p:cNvPr id="214" name="object 214"/>
          <p:cNvSpPr txBox="1"/>
          <p:nvPr/>
        </p:nvSpPr>
        <p:spPr>
          <a:xfrm>
            <a:off x="7723654" y="5867941"/>
            <a:ext cx="681307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kernel/signal.c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kernel/sched.c</a:t>
            </a:r>
          </a:p>
        </p:txBody>
      </p:sp>
      <p:sp>
        <p:nvSpPr>
          <p:cNvPr id="215" name="object 215"/>
          <p:cNvSpPr txBox="1"/>
          <p:nvPr/>
        </p:nvSpPr>
        <p:spPr>
          <a:xfrm>
            <a:off x="1420346" y="6019220"/>
            <a:ext cx="91655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close a file descriptor</a:t>
            </a:r>
          </a:p>
        </p:txBody>
      </p:sp>
      <p:sp>
        <p:nvSpPr>
          <p:cNvPr id="216" name="object 216"/>
          <p:cNvSpPr txBox="1"/>
          <p:nvPr/>
        </p:nvSpPr>
        <p:spPr>
          <a:xfrm>
            <a:off x="3328147" y="6019220"/>
            <a:ext cx="4656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fs/open.c</a:t>
            </a:r>
          </a:p>
        </p:txBody>
      </p:sp>
      <p:sp>
        <p:nvSpPr>
          <p:cNvPr id="217" name="object 217"/>
          <p:cNvSpPr txBox="1"/>
          <p:nvPr/>
        </p:nvSpPr>
        <p:spPr>
          <a:xfrm>
            <a:off x="5815853" y="6019221"/>
            <a:ext cx="1017289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HUGBWG+TimesNewRoman"/>
                <a:cs typeface="HUGBWG+TimesNewRoman"/>
              </a:rPr>
              <a:t>ANSI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 C</a:t>
            </a:r>
            <a:r>
              <a:rPr sz="705" spc="12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signal handling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get effective user ID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get effective group ID</a:t>
            </a:r>
          </a:p>
        </p:txBody>
      </p:sp>
      <p:sp>
        <p:nvSpPr>
          <p:cNvPr id="218" name="object 218"/>
          <p:cNvSpPr txBox="1"/>
          <p:nvPr/>
        </p:nvSpPr>
        <p:spPr>
          <a:xfrm>
            <a:off x="1420346" y="6170500"/>
            <a:ext cx="1160779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wait</a:t>
            </a:r>
            <a:r>
              <a:rPr sz="705" spc="-26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for</a:t>
            </a:r>
            <a:r>
              <a:rPr sz="705" spc="-24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process</a:t>
            </a:r>
            <a:r>
              <a:rPr sz="705" spc="-23">
                <a:solidFill>
                  <a:srgbClr val="000000"/>
                </a:solidFill>
                <a:latin typeface="HUGBWG+TimesNewRoman"/>
                <a:cs typeface="HUGBWG+TimesNewRoman"/>
              </a:rPr>
              <a:t> </a:t>
            </a:r>
            <a:r>
              <a:rPr sz="705">
                <a:solidFill>
                  <a:srgbClr val="000000"/>
                </a:solidFill>
                <a:latin typeface="HUGBWG+TimesNewRoman"/>
                <a:cs typeface="HUGBWG+TimesNewRoman"/>
              </a:rPr>
              <a:t>termination</a:t>
            </a:r>
          </a:p>
        </p:txBody>
      </p:sp>
      <p:sp>
        <p:nvSpPr>
          <p:cNvPr id="219" name="object 219"/>
          <p:cNvSpPr txBox="1"/>
          <p:nvPr/>
        </p:nvSpPr>
        <p:spPr>
          <a:xfrm>
            <a:off x="3328147" y="6170500"/>
            <a:ext cx="588723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BVCBIS+TimesNewRoman,Italic"/>
                <a:cs typeface="BVCBIS+TimesNewRoman,Italic"/>
              </a:rPr>
              <a:t>kernel/exit.c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bject 1"/>
          <p:cNvSpPr/>
          <p:nvPr/>
        </p:nvSpPr>
        <p:spPr>
          <a:xfrm>
            <a:off x="361390" y="327772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" name="object 2"/>
          <p:cNvSpPr/>
          <p:nvPr/>
        </p:nvSpPr>
        <p:spPr>
          <a:xfrm>
            <a:off x="588309" y="327772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" name="object 3"/>
          <p:cNvSpPr/>
          <p:nvPr/>
        </p:nvSpPr>
        <p:spPr>
          <a:xfrm>
            <a:off x="134471" y="0"/>
            <a:ext cx="16809" cy="24436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" name="object 4"/>
          <p:cNvSpPr/>
          <p:nvPr/>
        </p:nvSpPr>
        <p:spPr>
          <a:xfrm>
            <a:off x="1403537" y="327772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" name="object 5"/>
          <p:cNvSpPr/>
          <p:nvPr/>
        </p:nvSpPr>
        <p:spPr>
          <a:xfrm>
            <a:off x="3311338" y="327772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" name="object 6"/>
          <p:cNvSpPr/>
          <p:nvPr/>
        </p:nvSpPr>
        <p:spPr>
          <a:xfrm>
            <a:off x="361390" y="327772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" name="object 7"/>
          <p:cNvSpPr/>
          <p:nvPr/>
        </p:nvSpPr>
        <p:spPr>
          <a:xfrm>
            <a:off x="1403537" y="487456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" name="object 8"/>
          <p:cNvSpPr/>
          <p:nvPr/>
        </p:nvSpPr>
        <p:spPr>
          <a:xfrm>
            <a:off x="3311338" y="487456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" name="object 9"/>
          <p:cNvSpPr/>
          <p:nvPr/>
        </p:nvSpPr>
        <p:spPr>
          <a:xfrm>
            <a:off x="1403537" y="638735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" name="object 10"/>
          <p:cNvSpPr/>
          <p:nvPr/>
        </p:nvSpPr>
        <p:spPr>
          <a:xfrm>
            <a:off x="3311338" y="638735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" name="object 11"/>
          <p:cNvSpPr/>
          <p:nvPr/>
        </p:nvSpPr>
        <p:spPr>
          <a:xfrm>
            <a:off x="361390" y="638735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" name="object 12"/>
          <p:cNvSpPr/>
          <p:nvPr/>
        </p:nvSpPr>
        <p:spPr>
          <a:xfrm>
            <a:off x="1403537" y="79001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" name="object 13"/>
          <p:cNvSpPr/>
          <p:nvPr/>
        </p:nvSpPr>
        <p:spPr>
          <a:xfrm>
            <a:off x="3311338" y="79001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" name="object 14"/>
          <p:cNvSpPr/>
          <p:nvPr/>
        </p:nvSpPr>
        <p:spPr>
          <a:xfrm>
            <a:off x="1403537" y="941294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" name="object 15"/>
          <p:cNvSpPr/>
          <p:nvPr/>
        </p:nvSpPr>
        <p:spPr>
          <a:xfrm>
            <a:off x="3311338" y="941294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" name="object 16"/>
          <p:cNvSpPr/>
          <p:nvPr/>
        </p:nvSpPr>
        <p:spPr>
          <a:xfrm>
            <a:off x="361390" y="941294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" name="object 17"/>
          <p:cNvSpPr/>
          <p:nvPr/>
        </p:nvSpPr>
        <p:spPr>
          <a:xfrm>
            <a:off x="1403537" y="1100978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" name="object 18"/>
          <p:cNvSpPr/>
          <p:nvPr/>
        </p:nvSpPr>
        <p:spPr>
          <a:xfrm>
            <a:off x="3311338" y="1100978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" name="object 19"/>
          <p:cNvSpPr/>
          <p:nvPr/>
        </p:nvSpPr>
        <p:spPr>
          <a:xfrm>
            <a:off x="1403537" y="1252257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0" name="object 20"/>
          <p:cNvSpPr/>
          <p:nvPr/>
        </p:nvSpPr>
        <p:spPr>
          <a:xfrm>
            <a:off x="3311338" y="1252257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1" name="object 21"/>
          <p:cNvSpPr/>
          <p:nvPr/>
        </p:nvSpPr>
        <p:spPr>
          <a:xfrm>
            <a:off x="361390" y="1403537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2" name="object 22"/>
          <p:cNvSpPr/>
          <p:nvPr/>
        </p:nvSpPr>
        <p:spPr>
          <a:xfrm>
            <a:off x="588309" y="1403537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3" name="object 23"/>
          <p:cNvSpPr/>
          <p:nvPr/>
        </p:nvSpPr>
        <p:spPr>
          <a:xfrm>
            <a:off x="1403537" y="1403537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4" name="object 24"/>
          <p:cNvSpPr/>
          <p:nvPr/>
        </p:nvSpPr>
        <p:spPr>
          <a:xfrm>
            <a:off x="3311338" y="1403537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5" name="object 25"/>
          <p:cNvSpPr/>
          <p:nvPr/>
        </p:nvSpPr>
        <p:spPr>
          <a:xfrm>
            <a:off x="361390" y="1403537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6" name="object 26"/>
          <p:cNvSpPr/>
          <p:nvPr/>
        </p:nvSpPr>
        <p:spPr>
          <a:xfrm>
            <a:off x="1403537" y="1563220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7" name="object 27"/>
          <p:cNvSpPr/>
          <p:nvPr/>
        </p:nvSpPr>
        <p:spPr>
          <a:xfrm>
            <a:off x="3311338" y="1563220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8" name="object 28"/>
          <p:cNvSpPr/>
          <p:nvPr/>
        </p:nvSpPr>
        <p:spPr>
          <a:xfrm>
            <a:off x="1403537" y="1714500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9" name="object 29"/>
          <p:cNvSpPr/>
          <p:nvPr/>
        </p:nvSpPr>
        <p:spPr>
          <a:xfrm>
            <a:off x="3311338" y="1714500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0" name="object 30"/>
          <p:cNvSpPr/>
          <p:nvPr/>
        </p:nvSpPr>
        <p:spPr>
          <a:xfrm>
            <a:off x="361390" y="1714500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1" name="object 31"/>
          <p:cNvSpPr/>
          <p:nvPr/>
        </p:nvSpPr>
        <p:spPr>
          <a:xfrm>
            <a:off x="1403537" y="1865779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2" name="object 32"/>
          <p:cNvSpPr/>
          <p:nvPr/>
        </p:nvSpPr>
        <p:spPr>
          <a:xfrm>
            <a:off x="3311338" y="1865779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3" name="object 33"/>
          <p:cNvSpPr/>
          <p:nvPr/>
        </p:nvSpPr>
        <p:spPr>
          <a:xfrm>
            <a:off x="1403537" y="2017059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4" name="object 34"/>
          <p:cNvSpPr/>
          <p:nvPr/>
        </p:nvSpPr>
        <p:spPr>
          <a:xfrm>
            <a:off x="3311338" y="2017059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5" name="object 35"/>
          <p:cNvSpPr/>
          <p:nvPr/>
        </p:nvSpPr>
        <p:spPr>
          <a:xfrm>
            <a:off x="361390" y="2017059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6" name="object 36"/>
          <p:cNvSpPr/>
          <p:nvPr/>
        </p:nvSpPr>
        <p:spPr>
          <a:xfrm>
            <a:off x="1403537" y="2176742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7" name="object 37"/>
          <p:cNvSpPr/>
          <p:nvPr/>
        </p:nvSpPr>
        <p:spPr>
          <a:xfrm>
            <a:off x="3311338" y="2176742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8" name="object 38"/>
          <p:cNvSpPr/>
          <p:nvPr/>
        </p:nvSpPr>
        <p:spPr>
          <a:xfrm>
            <a:off x="1403537" y="2328022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9" name="object 39"/>
          <p:cNvSpPr/>
          <p:nvPr/>
        </p:nvSpPr>
        <p:spPr>
          <a:xfrm>
            <a:off x="3311338" y="2328022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0" name="object 40"/>
          <p:cNvSpPr/>
          <p:nvPr/>
        </p:nvSpPr>
        <p:spPr>
          <a:xfrm>
            <a:off x="361390" y="2328022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1" name="object 41"/>
          <p:cNvSpPr/>
          <p:nvPr/>
        </p:nvSpPr>
        <p:spPr>
          <a:xfrm>
            <a:off x="1403537" y="2479301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2" name="object 42"/>
          <p:cNvSpPr/>
          <p:nvPr/>
        </p:nvSpPr>
        <p:spPr>
          <a:xfrm>
            <a:off x="3311338" y="2479301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3" name="object 43"/>
          <p:cNvSpPr/>
          <p:nvPr/>
        </p:nvSpPr>
        <p:spPr>
          <a:xfrm>
            <a:off x="1403537" y="2630581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4" name="object 44"/>
          <p:cNvSpPr/>
          <p:nvPr/>
        </p:nvSpPr>
        <p:spPr>
          <a:xfrm>
            <a:off x="3311338" y="2630581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5" name="object 45"/>
          <p:cNvSpPr/>
          <p:nvPr/>
        </p:nvSpPr>
        <p:spPr>
          <a:xfrm>
            <a:off x="361390" y="2630581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6" name="object 46"/>
          <p:cNvSpPr/>
          <p:nvPr/>
        </p:nvSpPr>
        <p:spPr>
          <a:xfrm>
            <a:off x="1403537" y="279026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7" name="object 47"/>
          <p:cNvSpPr/>
          <p:nvPr/>
        </p:nvSpPr>
        <p:spPr>
          <a:xfrm>
            <a:off x="3311338" y="279026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8" name="object 48"/>
          <p:cNvSpPr/>
          <p:nvPr/>
        </p:nvSpPr>
        <p:spPr>
          <a:xfrm>
            <a:off x="1403537" y="294154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9" name="object 49"/>
          <p:cNvSpPr/>
          <p:nvPr/>
        </p:nvSpPr>
        <p:spPr>
          <a:xfrm>
            <a:off x="3311338" y="294154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0" name="object 50"/>
          <p:cNvSpPr/>
          <p:nvPr/>
        </p:nvSpPr>
        <p:spPr>
          <a:xfrm>
            <a:off x="361390" y="2941544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1" name="object 51"/>
          <p:cNvSpPr/>
          <p:nvPr/>
        </p:nvSpPr>
        <p:spPr>
          <a:xfrm>
            <a:off x="1403537" y="3092823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2" name="object 52"/>
          <p:cNvSpPr/>
          <p:nvPr/>
        </p:nvSpPr>
        <p:spPr>
          <a:xfrm>
            <a:off x="3311338" y="3092823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3" name="object 53"/>
          <p:cNvSpPr/>
          <p:nvPr/>
        </p:nvSpPr>
        <p:spPr>
          <a:xfrm>
            <a:off x="1403537" y="3244103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4" name="object 54"/>
          <p:cNvSpPr/>
          <p:nvPr/>
        </p:nvSpPr>
        <p:spPr>
          <a:xfrm>
            <a:off x="3311338" y="3244103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5" name="object 55"/>
          <p:cNvSpPr/>
          <p:nvPr/>
        </p:nvSpPr>
        <p:spPr>
          <a:xfrm>
            <a:off x="361390" y="3244103"/>
            <a:ext cx="1030941" cy="244362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6" name="object 56"/>
          <p:cNvSpPr/>
          <p:nvPr/>
        </p:nvSpPr>
        <p:spPr>
          <a:xfrm>
            <a:off x="1403537" y="3403787"/>
            <a:ext cx="1896596" cy="244362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7" name="object 57"/>
          <p:cNvSpPr/>
          <p:nvPr/>
        </p:nvSpPr>
        <p:spPr>
          <a:xfrm>
            <a:off x="3311338" y="3403787"/>
            <a:ext cx="1081368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8" name="object 58"/>
          <p:cNvSpPr/>
          <p:nvPr/>
        </p:nvSpPr>
        <p:spPr>
          <a:xfrm>
            <a:off x="1403537" y="3655919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9" name="object 59"/>
          <p:cNvSpPr/>
          <p:nvPr/>
        </p:nvSpPr>
        <p:spPr>
          <a:xfrm>
            <a:off x="3311338" y="3655919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0" name="object 60"/>
          <p:cNvSpPr/>
          <p:nvPr/>
        </p:nvSpPr>
        <p:spPr>
          <a:xfrm>
            <a:off x="361390" y="3655919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1" name="object 61"/>
          <p:cNvSpPr/>
          <p:nvPr/>
        </p:nvSpPr>
        <p:spPr>
          <a:xfrm>
            <a:off x="1403537" y="3815603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2" name="object 62"/>
          <p:cNvSpPr/>
          <p:nvPr/>
        </p:nvSpPr>
        <p:spPr>
          <a:xfrm>
            <a:off x="3311338" y="3815603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3" name="object 63"/>
          <p:cNvSpPr/>
          <p:nvPr/>
        </p:nvSpPr>
        <p:spPr>
          <a:xfrm>
            <a:off x="1403537" y="3966882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4" name="object 64"/>
          <p:cNvSpPr/>
          <p:nvPr/>
        </p:nvSpPr>
        <p:spPr>
          <a:xfrm>
            <a:off x="3311338" y="3966882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5" name="object 65"/>
          <p:cNvSpPr/>
          <p:nvPr/>
        </p:nvSpPr>
        <p:spPr>
          <a:xfrm>
            <a:off x="361390" y="3966882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6" name="object 66"/>
          <p:cNvSpPr/>
          <p:nvPr/>
        </p:nvSpPr>
        <p:spPr>
          <a:xfrm>
            <a:off x="1403537" y="4118162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7" name="object 67"/>
          <p:cNvSpPr/>
          <p:nvPr/>
        </p:nvSpPr>
        <p:spPr>
          <a:xfrm>
            <a:off x="3311338" y="4118162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8" name="object 68"/>
          <p:cNvSpPr/>
          <p:nvPr/>
        </p:nvSpPr>
        <p:spPr>
          <a:xfrm>
            <a:off x="1403537" y="4269441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9" name="object 69"/>
          <p:cNvSpPr/>
          <p:nvPr/>
        </p:nvSpPr>
        <p:spPr>
          <a:xfrm>
            <a:off x="3311338" y="4269441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0" name="object 70"/>
          <p:cNvSpPr/>
          <p:nvPr/>
        </p:nvSpPr>
        <p:spPr>
          <a:xfrm>
            <a:off x="361390" y="4269441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1" name="object 71"/>
          <p:cNvSpPr/>
          <p:nvPr/>
        </p:nvSpPr>
        <p:spPr>
          <a:xfrm>
            <a:off x="1403537" y="4429125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2" name="object 72"/>
          <p:cNvSpPr/>
          <p:nvPr/>
        </p:nvSpPr>
        <p:spPr>
          <a:xfrm>
            <a:off x="3311338" y="4429125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3" name="object 73"/>
          <p:cNvSpPr/>
          <p:nvPr/>
        </p:nvSpPr>
        <p:spPr>
          <a:xfrm>
            <a:off x="1403537" y="458040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4" name="object 74"/>
          <p:cNvSpPr/>
          <p:nvPr/>
        </p:nvSpPr>
        <p:spPr>
          <a:xfrm>
            <a:off x="3311338" y="458040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5" name="object 75"/>
          <p:cNvSpPr/>
          <p:nvPr/>
        </p:nvSpPr>
        <p:spPr>
          <a:xfrm>
            <a:off x="361390" y="4580404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6" name="object 76"/>
          <p:cNvSpPr/>
          <p:nvPr/>
        </p:nvSpPr>
        <p:spPr>
          <a:xfrm>
            <a:off x="1403537" y="473168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7" name="object 77"/>
          <p:cNvSpPr/>
          <p:nvPr/>
        </p:nvSpPr>
        <p:spPr>
          <a:xfrm>
            <a:off x="3311338" y="473168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8" name="object 78"/>
          <p:cNvSpPr/>
          <p:nvPr/>
        </p:nvSpPr>
        <p:spPr>
          <a:xfrm>
            <a:off x="1403537" y="4882963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9" name="object 79"/>
          <p:cNvSpPr/>
          <p:nvPr/>
        </p:nvSpPr>
        <p:spPr>
          <a:xfrm>
            <a:off x="3311338" y="4882963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0" name="object 80"/>
          <p:cNvSpPr/>
          <p:nvPr/>
        </p:nvSpPr>
        <p:spPr>
          <a:xfrm>
            <a:off x="361390" y="4882963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1" name="object 81"/>
          <p:cNvSpPr/>
          <p:nvPr/>
        </p:nvSpPr>
        <p:spPr>
          <a:xfrm>
            <a:off x="1403537" y="5042647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2" name="object 82"/>
          <p:cNvSpPr/>
          <p:nvPr/>
        </p:nvSpPr>
        <p:spPr>
          <a:xfrm>
            <a:off x="3311338" y="5042647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3" name="object 83"/>
          <p:cNvSpPr/>
          <p:nvPr/>
        </p:nvSpPr>
        <p:spPr>
          <a:xfrm>
            <a:off x="1403537" y="5193926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4" name="object 84"/>
          <p:cNvSpPr/>
          <p:nvPr/>
        </p:nvSpPr>
        <p:spPr>
          <a:xfrm>
            <a:off x="3311338" y="5193926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5" name="object 85"/>
          <p:cNvSpPr/>
          <p:nvPr/>
        </p:nvSpPr>
        <p:spPr>
          <a:xfrm>
            <a:off x="361390" y="5193926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6" name="object 86"/>
          <p:cNvSpPr/>
          <p:nvPr/>
        </p:nvSpPr>
        <p:spPr>
          <a:xfrm>
            <a:off x="1403537" y="5345206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7" name="object 87"/>
          <p:cNvSpPr/>
          <p:nvPr/>
        </p:nvSpPr>
        <p:spPr>
          <a:xfrm>
            <a:off x="3311338" y="5345206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8" name="object 88"/>
          <p:cNvSpPr/>
          <p:nvPr/>
        </p:nvSpPr>
        <p:spPr>
          <a:xfrm>
            <a:off x="1403537" y="5496485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9" name="object 89"/>
          <p:cNvSpPr/>
          <p:nvPr/>
        </p:nvSpPr>
        <p:spPr>
          <a:xfrm>
            <a:off x="3311338" y="5496485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0" name="object 90"/>
          <p:cNvSpPr/>
          <p:nvPr/>
        </p:nvSpPr>
        <p:spPr>
          <a:xfrm>
            <a:off x="361390" y="5496485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1" name="object 91"/>
          <p:cNvSpPr/>
          <p:nvPr/>
        </p:nvSpPr>
        <p:spPr>
          <a:xfrm>
            <a:off x="1403537" y="5656169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2" name="object 92"/>
          <p:cNvSpPr/>
          <p:nvPr/>
        </p:nvSpPr>
        <p:spPr>
          <a:xfrm>
            <a:off x="3311338" y="5656169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3" name="object 93"/>
          <p:cNvSpPr/>
          <p:nvPr/>
        </p:nvSpPr>
        <p:spPr>
          <a:xfrm>
            <a:off x="1403537" y="5807448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4" name="object 94"/>
          <p:cNvSpPr/>
          <p:nvPr/>
        </p:nvSpPr>
        <p:spPr>
          <a:xfrm>
            <a:off x="3311338" y="5807448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5" name="object 95"/>
          <p:cNvSpPr/>
          <p:nvPr/>
        </p:nvSpPr>
        <p:spPr>
          <a:xfrm>
            <a:off x="361390" y="5807448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6" name="object 96"/>
          <p:cNvSpPr/>
          <p:nvPr/>
        </p:nvSpPr>
        <p:spPr>
          <a:xfrm>
            <a:off x="1403537" y="5958728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7" name="object 97"/>
          <p:cNvSpPr/>
          <p:nvPr/>
        </p:nvSpPr>
        <p:spPr>
          <a:xfrm>
            <a:off x="3311338" y="5958728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8" name="object 98"/>
          <p:cNvSpPr/>
          <p:nvPr/>
        </p:nvSpPr>
        <p:spPr>
          <a:xfrm>
            <a:off x="1403537" y="6110007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9" name="object 99"/>
          <p:cNvSpPr/>
          <p:nvPr/>
        </p:nvSpPr>
        <p:spPr>
          <a:xfrm>
            <a:off x="3311338" y="6110007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0" name="object 100"/>
          <p:cNvSpPr/>
          <p:nvPr/>
        </p:nvSpPr>
        <p:spPr>
          <a:xfrm>
            <a:off x="361390" y="6110007"/>
            <a:ext cx="1030941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1" name="object 101"/>
          <p:cNvSpPr/>
          <p:nvPr/>
        </p:nvSpPr>
        <p:spPr>
          <a:xfrm>
            <a:off x="1403537" y="6269691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2" name="object 102"/>
          <p:cNvSpPr/>
          <p:nvPr/>
        </p:nvSpPr>
        <p:spPr>
          <a:xfrm>
            <a:off x="3311338" y="6269691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3" name="object 103"/>
          <p:cNvSpPr/>
          <p:nvPr/>
        </p:nvSpPr>
        <p:spPr>
          <a:xfrm>
            <a:off x="4756898" y="327772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4" name="object 104"/>
          <p:cNvSpPr/>
          <p:nvPr/>
        </p:nvSpPr>
        <p:spPr>
          <a:xfrm>
            <a:off x="4983817" y="327772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5" name="object 105"/>
          <p:cNvSpPr/>
          <p:nvPr/>
        </p:nvSpPr>
        <p:spPr>
          <a:xfrm>
            <a:off x="5799044" y="327772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6" name="object 106"/>
          <p:cNvSpPr/>
          <p:nvPr/>
        </p:nvSpPr>
        <p:spPr>
          <a:xfrm>
            <a:off x="7706845" y="327772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7" name="object 107"/>
          <p:cNvSpPr/>
          <p:nvPr/>
        </p:nvSpPr>
        <p:spPr>
          <a:xfrm>
            <a:off x="4756897" y="327772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8" name="object 108"/>
          <p:cNvSpPr/>
          <p:nvPr/>
        </p:nvSpPr>
        <p:spPr>
          <a:xfrm>
            <a:off x="5799044" y="487456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9" name="object 109"/>
          <p:cNvSpPr/>
          <p:nvPr/>
        </p:nvSpPr>
        <p:spPr>
          <a:xfrm>
            <a:off x="7706845" y="487456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0" name="object 110"/>
          <p:cNvSpPr/>
          <p:nvPr/>
        </p:nvSpPr>
        <p:spPr>
          <a:xfrm>
            <a:off x="5799044" y="638735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1" name="object 111"/>
          <p:cNvSpPr/>
          <p:nvPr/>
        </p:nvSpPr>
        <p:spPr>
          <a:xfrm>
            <a:off x="7706845" y="638735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2" name="object 112"/>
          <p:cNvSpPr/>
          <p:nvPr/>
        </p:nvSpPr>
        <p:spPr>
          <a:xfrm>
            <a:off x="4756897" y="638735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3" name="object 113"/>
          <p:cNvSpPr/>
          <p:nvPr/>
        </p:nvSpPr>
        <p:spPr>
          <a:xfrm>
            <a:off x="5799044" y="79001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4" name="object 114"/>
          <p:cNvSpPr/>
          <p:nvPr/>
        </p:nvSpPr>
        <p:spPr>
          <a:xfrm>
            <a:off x="7706845" y="79001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5" name="object 115"/>
          <p:cNvSpPr/>
          <p:nvPr/>
        </p:nvSpPr>
        <p:spPr>
          <a:xfrm>
            <a:off x="5799044" y="941294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6" name="object 116"/>
          <p:cNvSpPr/>
          <p:nvPr/>
        </p:nvSpPr>
        <p:spPr>
          <a:xfrm>
            <a:off x="7706845" y="941294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7" name="object 117"/>
          <p:cNvSpPr/>
          <p:nvPr/>
        </p:nvSpPr>
        <p:spPr>
          <a:xfrm>
            <a:off x="4756897" y="941294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8" name="object 118"/>
          <p:cNvSpPr/>
          <p:nvPr/>
        </p:nvSpPr>
        <p:spPr>
          <a:xfrm>
            <a:off x="5799044" y="1100978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9" name="object 119"/>
          <p:cNvSpPr/>
          <p:nvPr/>
        </p:nvSpPr>
        <p:spPr>
          <a:xfrm>
            <a:off x="7706845" y="1100978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0" name="object 120"/>
          <p:cNvSpPr/>
          <p:nvPr/>
        </p:nvSpPr>
        <p:spPr>
          <a:xfrm>
            <a:off x="5799044" y="1252257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1" name="object 121"/>
          <p:cNvSpPr/>
          <p:nvPr/>
        </p:nvSpPr>
        <p:spPr>
          <a:xfrm>
            <a:off x="7706845" y="1252257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2" name="object 122"/>
          <p:cNvSpPr/>
          <p:nvPr/>
        </p:nvSpPr>
        <p:spPr>
          <a:xfrm>
            <a:off x="4756898" y="1403537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3" name="object 123"/>
          <p:cNvSpPr/>
          <p:nvPr/>
        </p:nvSpPr>
        <p:spPr>
          <a:xfrm>
            <a:off x="4983817" y="1403537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4" name="object 124"/>
          <p:cNvSpPr/>
          <p:nvPr/>
        </p:nvSpPr>
        <p:spPr>
          <a:xfrm>
            <a:off x="5799044" y="1403537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5" name="object 125"/>
          <p:cNvSpPr/>
          <p:nvPr/>
        </p:nvSpPr>
        <p:spPr>
          <a:xfrm>
            <a:off x="7706845" y="1403537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6" name="object 126"/>
          <p:cNvSpPr/>
          <p:nvPr/>
        </p:nvSpPr>
        <p:spPr>
          <a:xfrm>
            <a:off x="4756897" y="1403537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7" name="object 127"/>
          <p:cNvSpPr/>
          <p:nvPr/>
        </p:nvSpPr>
        <p:spPr>
          <a:xfrm>
            <a:off x="5799044" y="1563220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8" name="object 128"/>
          <p:cNvSpPr/>
          <p:nvPr/>
        </p:nvSpPr>
        <p:spPr>
          <a:xfrm>
            <a:off x="7706845" y="1563220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9" name="object 129"/>
          <p:cNvSpPr/>
          <p:nvPr/>
        </p:nvSpPr>
        <p:spPr>
          <a:xfrm>
            <a:off x="5799044" y="1714500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0" name="object 130"/>
          <p:cNvSpPr/>
          <p:nvPr/>
        </p:nvSpPr>
        <p:spPr>
          <a:xfrm>
            <a:off x="7706845" y="1714500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1" name="object 131"/>
          <p:cNvSpPr/>
          <p:nvPr/>
        </p:nvSpPr>
        <p:spPr>
          <a:xfrm>
            <a:off x="4756897" y="1714500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2" name="object 132"/>
          <p:cNvSpPr/>
          <p:nvPr/>
        </p:nvSpPr>
        <p:spPr>
          <a:xfrm>
            <a:off x="5799044" y="1865779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3" name="object 133"/>
          <p:cNvSpPr/>
          <p:nvPr/>
        </p:nvSpPr>
        <p:spPr>
          <a:xfrm>
            <a:off x="7706845" y="1865779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4" name="object 134"/>
          <p:cNvSpPr/>
          <p:nvPr/>
        </p:nvSpPr>
        <p:spPr>
          <a:xfrm>
            <a:off x="5799044" y="2017059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5" name="object 135"/>
          <p:cNvSpPr/>
          <p:nvPr/>
        </p:nvSpPr>
        <p:spPr>
          <a:xfrm>
            <a:off x="7706845" y="2017059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6" name="object 136"/>
          <p:cNvSpPr/>
          <p:nvPr/>
        </p:nvSpPr>
        <p:spPr>
          <a:xfrm>
            <a:off x="4756897" y="2017059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7" name="object 137"/>
          <p:cNvSpPr/>
          <p:nvPr/>
        </p:nvSpPr>
        <p:spPr>
          <a:xfrm>
            <a:off x="5799044" y="2176742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8" name="object 138"/>
          <p:cNvSpPr/>
          <p:nvPr/>
        </p:nvSpPr>
        <p:spPr>
          <a:xfrm>
            <a:off x="7706845" y="2176742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9" name="object 139"/>
          <p:cNvSpPr/>
          <p:nvPr/>
        </p:nvSpPr>
        <p:spPr>
          <a:xfrm>
            <a:off x="5799044" y="2328022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0" name="object 140"/>
          <p:cNvSpPr/>
          <p:nvPr/>
        </p:nvSpPr>
        <p:spPr>
          <a:xfrm>
            <a:off x="7706845" y="2328022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1" name="object 141"/>
          <p:cNvSpPr/>
          <p:nvPr/>
        </p:nvSpPr>
        <p:spPr>
          <a:xfrm>
            <a:off x="4756897" y="2328022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2" name="object 142"/>
          <p:cNvSpPr/>
          <p:nvPr/>
        </p:nvSpPr>
        <p:spPr>
          <a:xfrm>
            <a:off x="5799044" y="2479301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3" name="object 143"/>
          <p:cNvSpPr/>
          <p:nvPr/>
        </p:nvSpPr>
        <p:spPr>
          <a:xfrm>
            <a:off x="7706845" y="2479301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4" name="object 144"/>
          <p:cNvSpPr/>
          <p:nvPr/>
        </p:nvSpPr>
        <p:spPr>
          <a:xfrm>
            <a:off x="5799044" y="2630581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5" name="object 145"/>
          <p:cNvSpPr/>
          <p:nvPr/>
        </p:nvSpPr>
        <p:spPr>
          <a:xfrm>
            <a:off x="7706845" y="2630581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6" name="object 146"/>
          <p:cNvSpPr/>
          <p:nvPr/>
        </p:nvSpPr>
        <p:spPr>
          <a:xfrm>
            <a:off x="4756897" y="2630581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7" name="object 147"/>
          <p:cNvSpPr/>
          <p:nvPr/>
        </p:nvSpPr>
        <p:spPr>
          <a:xfrm>
            <a:off x="5799044" y="279026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8" name="object 148"/>
          <p:cNvSpPr/>
          <p:nvPr/>
        </p:nvSpPr>
        <p:spPr>
          <a:xfrm>
            <a:off x="7706845" y="279026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9" name="object 149"/>
          <p:cNvSpPr/>
          <p:nvPr/>
        </p:nvSpPr>
        <p:spPr>
          <a:xfrm>
            <a:off x="5799044" y="294154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0" name="object 150"/>
          <p:cNvSpPr/>
          <p:nvPr/>
        </p:nvSpPr>
        <p:spPr>
          <a:xfrm>
            <a:off x="7706845" y="294154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1" name="object 151"/>
          <p:cNvSpPr/>
          <p:nvPr/>
        </p:nvSpPr>
        <p:spPr>
          <a:xfrm>
            <a:off x="4756897" y="2941544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2" name="object 152"/>
          <p:cNvSpPr/>
          <p:nvPr/>
        </p:nvSpPr>
        <p:spPr>
          <a:xfrm>
            <a:off x="5799044" y="3092823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3" name="object 153"/>
          <p:cNvSpPr/>
          <p:nvPr/>
        </p:nvSpPr>
        <p:spPr>
          <a:xfrm>
            <a:off x="7706845" y="3092823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4" name="object 154"/>
          <p:cNvSpPr/>
          <p:nvPr/>
        </p:nvSpPr>
        <p:spPr>
          <a:xfrm>
            <a:off x="5799044" y="3244103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5" name="object 155"/>
          <p:cNvSpPr/>
          <p:nvPr/>
        </p:nvSpPr>
        <p:spPr>
          <a:xfrm>
            <a:off x="7706845" y="3244103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6" name="object 156"/>
          <p:cNvSpPr/>
          <p:nvPr/>
        </p:nvSpPr>
        <p:spPr>
          <a:xfrm>
            <a:off x="4756897" y="3244103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7" name="object 157"/>
          <p:cNvSpPr/>
          <p:nvPr/>
        </p:nvSpPr>
        <p:spPr>
          <a:xfrm>
            <a:off x="5799044" y="3403787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8" name="object 158"/>
          <p:cNvSpPr/>
          <p:nvPr/>
        </p:nvSpPr>
        <p:spPr>
          <a:xfrm>
            <a:off x="7706845" y="3403787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9" name="object 159"/>
          <p:cNvSpPr/>
          <p:nvPr/>
        </p:nvSpPr>
        <p:spPr>
          <a:xfrm>
            <a:off x="5799044" y="3555066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0" name="object 160"/>
          <p:cNvSpPr/>
          <p:nvPr/>
        </p:nvSpPr>
        <p:spPr>
          <a:xfrm>
            <a:off x="7706845" y="3555066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1" name="object 161"/>
          <p:cNvSpPr/>
          <p:nvPr/>
        </p:nvSpPr>
        <p:spPr>
          <a:xfrm>
            <a:off x="4756898" y="3706345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2" name="object 162"/>
          <p:cNvSpPr/>
          <p:nvPr/>
        </p:nvSpPr>
        <p:spPr>
          <a:xfrm>
            <a:off x="4983817" y="3706345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3" name="object 163"/>
          <p:cNvSpPr/>
          <p:nvPr/>
        </p:nvSpPr>
        <p:spPr>
          <a:xfrm>
            <a:off x="5799044" y="3706345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4" name="object 164"/>
          <p:cNvSpPr/>
          <p:nvPr/>
        </p:nvSpPr>
        <p:spPr>
          <a:xfrm>
            <a:off x="7706845" y="3706345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5" name="object 165"/>
          <p:cNvSpPr/>
          <p:nvPr/>
        </p:nvSpPr>
        <p:spPr>
          <a:xfrm>
            <a:off x="4756897" y="3706345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6" name="object 166"/>
          <p:cNvSpPr/>
          <p:nvPr/>
        </p:nvSpPr>
        <p:spPr>
          <a:xfrm>
            <a:off x="5799044" y="3866029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7" name="object 167"/>
          <p:cNvSpPr/>
          <p:nvPr/>
        </p:nvSpPr>
        <p:spPr>
          <a:xfrm>
            <a:off x="7706845" y="3866029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8" name="object 168"/>
          <p:cNvSpPr/>
          <p:nvPr/>
        </p:nvSpPr>
        <p:spPr>
          <a:xfrm>
            <a:off x="5799044" y="4017309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9" name="object 169"/>
          <p:cNvSpPr/>
          <p:nvPr/>
        </p:nvSpPr>
        <p:spPr>
          <a:xfrm>
            <a:off x="7706845" y="4017309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0" name="object 170"/>
          <p:cNvSpPr/>
          <p:nvPr/>
        </p:nvSpPr>
        <p:spPr>
          <a:xfrm>
            <a:off x="4756897" y="4017309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1" name="object 171"/>
          <p:cNvSpPr/>
          <p:nvPr/>
        </p:nvSpPr>
        <p:spPr>
          <a:xfrm>
            <a:off x="5799044" y="4168588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2" name="object 172"/>
          <p:cNvSpPr/>
          <p:nvPr/>
        </p:nvSpPr>
        <p:spPr>
          <a:xfrm>
            <a:off x="7706845" y="4168588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3" name="object 173"/>
          <p:cNvSpPr/>
          <p:nvPr/>
        </p:nvSpPr>
        <p:spPr>
          <a:xfrm>
            <a:off x="5799044" y="4319867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4" name="object 174"/>
          <p:cNvSpPr/>
          <p:nvPr/>
        </p:nvSpPr>
        <p:spPr>
          <a:xfrm>
            <a:off x="7706845" y="4319867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5" name="object 175"/>
          <p:cNvSpPr/>
          <p:nvPr/>
        </p:nvSpPr>
        <p:spPr>
          <a:xfrm>
            <a:off x="4756897" y="4319867"/>
            <a:ext cx="1030941" cy="244362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6" name="object 176"/>
          <p:cNvSpPr/>
          <p:nvPr/>
        </p:nvSpPr>
        <p:spPr>
          <a:xfrm>
            <a:off x="5799044" y="4479551"/>
            <a:ext cx="1896596" cy="244362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7" name="object 177"/>
          <p:cNvSpPr/>
          <p:nvPr/>
        </p:nvSpPr>
        <p:spPr>
          <a:xfrm>
            <a:off x="7706845" y="4479551"/>
            <a:ext cx="1081368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8" name="object 178"/>
          <p:cNvSpPr/>
          <p:nvPr/>
        </p:nvSpPr>
        <p:spPr>
          <a:xfrm>
            <a:off x="5799044" y="4731684"/>
            <a:ext cx="1896596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9" name="object 179"/>
          <p:cNvSpPr/>
          <p:nvPr/>
        </p:nvSpPr>
        <p:spPr>
          <a:xfrm>
            <a:off x="7706845" y="4731684"/>
            <a:ext cx="1081368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0" name="object 180"/>
          <p:cNvSpPr/>
          <p:nvPr/>
        </p:nvSpPr>
        <p:spPr>
          <a:xfrm>
            <a:off x="4756897" y="4731684"/>
            <a:ext cx="1030941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1" name="object 181"/>
          <p:cNvSpPr/>
          <p:nvPr/>
        </p:nvSpPr>
        <p:spPr>
          <a:xfrm>
            <a:off x="5799044" y="4992220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2" name="object 182"/>
          <p:cNvSpPr/>
          <p:nvPr/>
        </p:nvSpPr>
        <p:spPr>
          <a:xfrm>
            <a:off x="7706845" y="4992220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3" name="object 183"/>
          <p:cNvSpPr/>
          <p:nvPr/>
        </p:nvSpPr>
        <p:spPr>
          <a:xfrm>
            <a:off x="5799044" y="5143500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4" name="object 184"/>
          <p:cNvSpPr/>
          <p:nvPr/>
        </p:nvSpPr>
        <p:spPr>
          <a:xfrm>
            <a:off x="7706845" y="5143500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5" name="object 185"/>
          <p:cNvSpPr/>
          <p:nvPr/>
        </p:nvSpPr>
        <p:spPr>
          <a:xfrm>
            <a:off x="4756897" y="5143500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6" name="object 186"/>
          <p:cNvSpPr/>
          <p:nvPr/>
        </p:nvSpPr>
        <p:spPr>
          <a:xfrm>
            <a:off x="5799044" y="5294779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7" name="object 187"/>
          <p:cNvSpPr/>
          <p:nvPr/>
        </p:nvSpPr>
        <p:spPr>
          <a:xfrm>
            <a:off x="7706845" y="5294779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8" name="object 188"/>
          <p:cNvSpPr/>
          <p:nvPr/>
        </p:nvSpPr>
        <p:spPr>
          <a:xfrm>
            <a:off x="5799044" y="5446059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9" name="object 189"/>
          <p:cNvSpPr/>
          <p:nvPr/>
        </p:nvSpPr>
        <p:spPr>
          <a:xfrm>
            <a:off x="7706845" y="5446059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0" name="object 190"/>
          <p:cNvSpPr/>
          <p:nvPr/>
        </p:nvSpPr>
        <p:spPr>
          <a:xfrm>
            <a:off x="4756897" y="5446059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1" name="object 191"/>
          <p:cNvSpPr/>
          <p:nvPr/>
        </p:nvSpPr>
        <p:spPr>
          <a:xfrm>
            <a:off x="5799044" y="5605742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2" name="object 192"/>
          <p:cNvSpPr/>
          <p:nvPr/>
        </p:nvSpPr>
        <p:spPr>
          <a:xfrm>
            <a:off x="7706845" y="5605742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3" name="object 193"/>
          <p:cNvSpPr/>
          <p:nvPr/>
        </p:nvSpPr>
        <p:spPr>
          <a:xfrm>
            <a:off x="5799044" y="5757022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4" name="object 194"/>
          <p:cNvSpPr/>
          <p:nvPr/>
        </p:nvSpPr>
        <p:spPr>
          <a:xfrm>
            <a:off x="7706845" y="5757022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5" name="object 195"/>
          <p:cNvSpPr/>
          <p:nvPr/>
        </p:nvSpPr>
        <p:spPr>
          <a:xfrm>
            <a:off x="4756897" y="5757022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6" name="object 196"/>
          <p:cNvSpPr/>
          <p:nvPr/>
        </p:nvSpPr>
        <p:spPr>
          <a:xfrm>
            <a:off x="5799044" y="5908301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7" name="object 197"/>
          <p:cNvSpPr/>
          <p:nvPr/>
        </p:nvSpPr>
        <p:spPr>
          <a:xfrm>
            <a:off x="7706845" y="5908301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8" name="object 198"/>
          <p:cNvSpPr/>
          <p:nvPr/>
        </p:nvSpPr>
        <p:spPr>
          <a:xfrm>
            <a:off x="5799044" y="6059581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9" name="object 199"/>
          <p:cNvSpPr/>
          <p:nvPr/>
        </p:nvSpPr>
        <p:spPr>
          <a:xfrm>
            <a:off x="7706845" y="6059581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00" name="object 200"/>
          <p:cNvSpPr/>
          <p:nvPr/>
        </p:nvSpPr>
        <p:spPr>
          <a:xfrm>
            <a:off x="4756897" y="6059581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01" name="object 201"/>
          <p:cNvSpPr/>
          <p:nvPr/>
        </p:nvSpPr>
        <p:spPr>
          <a:xfrm>
            <a:off x="5799044" y="621926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02" name="object 202"/>
          <p:cNvSpPr/>
          <p:nvPr/>
        </p:nvSpPr>
        <p:spPr>
          <a:xfrm>
            <a:off x="7706845" y="621926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03" name="object 203"/>
          <p:cNvSpPr/>
          <p:nvPr/>
        </p:nvSpPr>
        <p:spPr>
          <a:xfrm>
            <a:off x="5799044" y="637054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04" name="object 204"/>
          <p:cNvSpPr/>
          <p:nvPr/>
        </p:nvSpPr>
        <p:spPr>
          <a:xfrm>
            <a:off x="7706845" y="637054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06" name="object 206"/>
          <p:cNvSpPr txBox="1"/>
          <p:nvPr/>
        </p:nvSpPr>
        <p:spPr>
          <a:xfrm>
            <a:off x="411817" y="346243"/>
            <a:ext cx="481007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51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acct</a:t>
            </a:r>
          </a:p>
        </p:txBody>
      </p:sp>
      <p:sp>
        <p:nvSpPr>
          <p:cNvPr id="207" name="object 207"/>
          <p:cNvSpPr txBox="1"/>
          <p:nvPr/>
        </p:nvSpPr>
        <p:spPr>
          <a:xfrm>
            <a:off x="1420346" y="337838"/>
            <a:ext cx="1527474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enable</a:t>
            </a:r>
            <a:r>
              <a:rPr sz="705" spc="-27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or</a:t>
            </a:r>
            <a:r>
              <a:rPr sz="705" spc="-3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disable</a:t>
            </a:r>
            <a:r>
              <a:rPr sz="705" spc="-2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process</a:t>
            </a:r>
            <a:r>
              <a:rPr sz="705" spc="-2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accounting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unmount a file system</a:t>
            </a:r>
          </a:p>
        </p:txBody>
      </p:sp>
      <p:sp>
        <p:nvSpPr>
          <p:cNvPr id="208" name="object 208"/>
          <p:cNvSpPr txBox="1"/>
          <p:nvPr/>
        </p:nvSpPr>
        <p:spPr>
          <a:xfrm>
            <a:off x="3328148" y="337838"/>
            <a:ext cx="609262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kernel/acct.c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fs/super.c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fs/ioctl.c</a:t>
            </a:r>
          </a:p>
        </p:txBody>
      </p:sp>
      <p:sp>
        <p:nvSpPr>
          <p:cNvPr id="209" name="object 209"/>
          <p:cNvSpPr txBox="1"/>
          <p:nvPr/>
        </p:nvSpPr>
        <p:spPr>
          <a:xfrm>
            <a:off x="4807324" y="346243"/>
            <a:ext cx="688016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91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24">
                <a:solidFill>
                  <a:srgbClr val="0000FF"/>
                </a:solidFill>
                <a:latin typeface="SGBHDL+TimesNewRoman,Bold"/>
                <a:cs typeface="SGBHDL+TimesNewRoman,Bold"/>
              </a:rPr>
              <a:t>munma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p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92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truncate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93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ftruncate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94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8">
                <a:solidFill>
                  <a:srgbClr val="0000FF"/>
                </a:solidFill>
                <a:latin typeface="SGBHDL+TimesNewRoman,Bold"/>
                <a:cs typeface="SGBHDL+TimesNewRoman,Bold"/>
              </a:rPr>
              <a:t>fchmo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95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-13">
                <a:solidFill>
                  <a:srgbClr val="0000FF"/>
                </a:solidFill>
                <a:latin typeface="SGBHDL+TimesNewRoman,Bold"/>
                <a:cs typeface="SGBHDL+TimesNewRoman,Bold"/>
              </a:rPr>
              <a:t>fchown</a:t>
            </a:r>
          </a:p>
        </p:txBody>
      </p:sp>
      <p:sp>
        <p:nvSpPr>
          <p:cNvPr id="210" name="object 210"/>
          <p:cNvSpPr txBox="1"/>
          <p:nvPr/>
        </p:nvSpPr>
        <p:spPr>
          <a:xfrm>
            <a:off x="5815854" y="337838"/>
            <a:ext cx="1034591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0">
                <a:solidFill>
                  <a:srgbClr val="000000"/>
                </a:solidFill>
                <a:latin typeface="BCFOWP+TimesNewRoman"/>
                <a:cs typeface="BCFOWP+TimesNewRoman"/>
              </a:rPr>
              <a:t>unmap</a:t>
            </a:r>
            <a:r>
              <a:rPr sz="705" spc="-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pages</a:t>
            </a:r>
            <a:r>
              <a:rPr sz="705" spc="-2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of</a:t>
            </a:r>
            <a:r>
              <a:rPr sz="705" spc="-2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BCFOWP+TimesNewRoman"/>
                <a:cs typeface="BCFOWP+TimesNewRoman"/>
              </a:rPr>
              <a:t>memory</a:t>
            </a:r>
          </a:p>
        </p:txBody>
      </p:sp>
      <p:sp>
        <p:nvSpPr>
          <p:cNvPr id="211" name="object 211"/>
          <p:cNvSpPr txBox="1"/>
          <p:nvPr/>
        </p:nvSpPr>
        <p:spPr>
          <a:xfrm>
            <a:off x="7723655" y="337838"/>
            <a:ext cx="583803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 spc="9">
                <a:solidFill>
                  <a:srgbClr val="000000"/>
                </a:solidFill>
                <a:latin typeface="JMJGFR+TimesNewRoman,Italic"/>
                <a:cs typeface="JMJGFR+TimesNewRoman,Italic"/>
              </a:rPr>
              <a:t>mm/mmap.c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fs/open.c</a:t>
            </a:r>
          </a:p>
        </p:txBody>
      </p:sp>
      <p:sp>
        <p:nvSpPr>
          <p:cNvPr id="212" name="object 212"/>
          <p:cNvSpPr txBox="1"/>
          <p:nvPr/>
        </p:nvSpPr>
        <p:spPr>
          <a:xfrm>
            <a:off x="411816" y="505926"/>
            <a:ext cx="673761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52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umount2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54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ioctl</a:t>
            </a:r>
          </a:p>
        </p:txBody>
      </p:sp>
      <p:sp>
        <p:nvSpPr>
          <p:cNvPr id="213" name="object 213"/>
          <p:cNvSpPr txBox="1"/>
          <p:nvPr/>
        </p:nvSpPr>
        <p:spPr>
          <a:xfrm>
            <a:off x="5815853" y="497522"/>
            <a:ext cx="1587126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set</a:t>
            </a:r>
            <a:r>
              <a:rPr sz="705" spc="-2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 </a:t>
            </a:r>
            <a:r>
              <a:rPr sz="705" spc="17">
                <a:solidFill>
                  <a:srgbClr val="000000"/>
                </a:solidFill>
                <a:latin typeface="BCFOWP+TimesNewRoman"/>
                <a:cs typeface="BCFOWP+TimesNewRoman"/>
              </a:rPr>
              <a:t>file</a:t>
            </a:r>
            <a:r>
              <a:rPr sz="705" spc="-8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to</a:t>
            </a:r>
            <a:r>
              <a:rPr sz="705" spc="2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</a:t>
            </a: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specified</a:t>
            </a:r>
            <a:r>
              <a:rPr sz="705" spc="2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length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</a:t>
            </a:r>
            <a:r>
              <a:rPr sz="705" spc="-1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 file to a specified</a:t>
            </a:r>
            <a:r>
              <a:rPr sz="705" spc="-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length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change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access</a:t>
            </a:r>
            <a:r>
              <a:rPr sz="705" spc="-12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permission mode of file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change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owner</a:t>
            </a:r>
            <a:r>
              <a:rPr sz="705" spc="-1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and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group</a:t>
            </a:r>
            <a:r>
              <a:rPr sz="705" spc="-1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of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 file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spc="17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-4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program</a:t>
            </a: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scheduling</a:t>
            </a:r>
            <a:r>
              <a:rPr sz="705" spc="2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priority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 program scheduling priority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spc="-9">
                <a:solidFill>
                  <a:srgbClr val="000000"/>
                </a:solidFill>
                <a:latin typeface="BCFOWP+TimesNewRoman"/>
                <a:cs typeface="BCFOWP+TimesNewRoman"/>
              </a:rPr>
              <a:t>execut</a:t>
            </a:r>
            <a:r>
              <a:rPr sz="705" spc="-4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ion</a:t>
            </a:r>
            <a:r>
              <a:rPr sz="705" spc="-4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time</a:t>
            </a:r>
            <a:r>
              <a:rPr sz="705" spc="-4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profile</a:t>
            </a:r>
          </a:p>
        </p:txBody>
      </p:sp>
      <p:sp>
        <p:nvSpPr>
          <p:cNvPr id="214" name="object 214"/>
          <p:cNvSpPr txBox="1"/>
          <p:nvPr/>
        </p:nvSpPr>
        <p:spPr>
          <a:xfrm>
            <a:off x="1420346" y="648801"/>
            <a:ext cx="65608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control</a:t>
            </a: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device</a:t>
            </a:r>
          </a:p>
        </p:txBody>
      </p:sp>
      <p:sp>
        <p:nvSpPr>
          <p:cNvPr id="215" name="object 215"/>
          <p:cNvSpPr txBox="1"/>
          <p:nvPr/>
        </p:nvSpPr>
        <p:spPr>
          <a:xfrm>
            <a:off x="7723654" y="648801"/>
            <a:ext cx="4656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fs/open.c</a:t>
            </a:r>
          </a:p>
        </p:txBody>
      </p:sp>
      <p:sp>
        <p:nvSpPr>
          <p:cNvPr id="216" name="object 216"/>
          <p:cNvSpPr txBox="1"/>
          <p:nvPr/>
        </p:nvSpPr>
        <p:spPr>
          <a:xfrm>
            <a:off x="411817" y="808485"/>
            <a:ext cx="498170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55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-9">
                <a:solidFill>
                  <a:srgbClr val="0000FF"/>
                </a:solidFill>
                <a:latin typeface="SGBHDL+TimesNewRoman,Bold"/>
                <a:cs typeface="SGBHDL+TimesNewRoman,Bold"/>
              </a:rPr>
              <a:t>fcntl</a:t>
            </a:r>
          </a:p>
        </p:txBody>
      </p:sp>
      <p:sp>
        <p:nvSpPr>
          <p:cNvPr id="217" name="object 217"/>
          <p:cNvSpPr txBox="1"/>
          <p:nvPr/>
        </p:nvSpPr>
        <p:spPr>
          <a:xfrm>
            <a:off x="1420346" y="800081"/>
            <a:ext cx="54614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file</a:t>
            </a:r>
            <a:r>
              <a:rPr sz="705" spc="2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control</a:t>
            </a:r>
          </a:p>
        </p:txBody>
      </p:sp>
      <p:sp>
        <p:nvSpPr>
          <p:cNvPr id="218" name="object 218"/>
          <p:cNvSpPr txBox="1"/>
          <p:nvPr/>
        </p:nvSpPr>
        <p:spPr>
          <a:xfrm>
            <a:off x="3328148" y="800081"/>
            <a:ext cx="45027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fs/fcntl.c</a:t>
            </a:r>
          </a:p>
        </p:txBody>
      </p:sp>
      <p:sp>
        <p:nvSpPr>
          <p:cNvPr id="219" name="object 219"/>
          <p:cNvSpPr txBox="1"/>
          <p:nvPr/>
        </p:nvSpPr>
        <p:spPr>
          <a:xfrm>
            <a:off x="7723654" y="800081"/>
            <a:ext cx="4656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fs/open.c</a:t>
            </a:r>
          </a:p>
        </p:txBody>
      </p:sp>
      <p:sp>
        <p:nvSpPr>
          <p:cNvPr id="220" name="object 220"/>
          <p:cNvSpPr txBox="1"/>
          <p:nvPr/>
        </p:nvSpPr>
        <p:spPr>
          <a:xfrm>
            <a:off x="411816" y="959765"/>
            <a:ext cx="49243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56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-24">
                <a:solidFill>
                  <a:srgbClr val="0000FF"/>
                </a:solidFill>
                <a:latin typeface="SGBHDL+TimesNewRoman,Bold"/>
                <a:cs typeface="SGBHDL+TimesNewRoman,Bold"/>
              </a:rPr>
              <a:t>mpx</a:t>
            </a:r>
          </a:p>
        </p:txBody>
      </p:sp>
      <p:sp>
        <p:nvSpPr>
          <p:cNvPr id="221" name="object 221"/>
          <p:cNvSpPr txBox="1"/>
          <p:nvPr/>
        </p:nvSpPr>
        <p:spPr>
          <a:xfrm>
            <a:off x="1420346" y="951360"/>
            <a:ext cx="771137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(unimplemented)</a:t>
            </a:r>
          </a:p>
        </p:txBody>
      </p:sp>
      <p:sp>
        <p:nvSpPr>
          <p:cNvPr id="222" name="object 222"/>
          <p:cNvSpPr txBox="1"/>
          <p:nvPr/>
        </p:nvSpPr>
        <p:spPr>
          <a:xfrm>
            <a:off x="7723654" y="951360"/>
            <a:ext cx="4656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fs/open.c</a:t>
            </a:r>
          </a:p>
        </p:txBody>
      </p:sp>
      <p:sp>
        <p:nvSpPr>
          <p:cNvPr id="223" name="object 223"/>
          <p:cNvSpPr txBox="1"/>
          <p:nvPr/>
        </p:nvSpPr>
        <p:spPr>
          <a:xfrm>
            <a:off x="411817" y="1119448"/>
            <a:ext cx="707484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57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22">
                <a:solidFill>
                  <a:srgbClr val="0000FF"/>
                </a:solidFill>
                <a:latin typeface="SGBHDL+TimesNewRoman,Bold"/>
                <a:cs typeface="SGBHDL+TimesNewRoman,Bold"/>
              </a:rPr>
              <a:t>setpgid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58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9">
                <a:solidFill>
                  <a:srgbClr val="0000FF"/>
                </a:solidFill>
                <a:latin typeface="SGBHDL+TimesNewRoman,Bold"/>
                <a:cs typeface="SGBHDL+TimesNewRoman,Bold"/>
              </a:rPr>
              <a:t>ulimit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59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olduname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60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umask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61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6">
                <a:solidFill>
                  <a:srgbClr val="0000FF"/>
                </a:solidFill>
                <a:latin typeface="SGBHDL+TimesNewRoman,Bold"/>
                <a:cs typeface="SGBHDL+TimesNewRoman,Bold"/>
              </a:rPr>
              <a:t>chroot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62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20">
                <a:solidFill>
                  <a:srgbClr val="0000FF"/>
                </a:solidFill>
                <a:latin typeface="SGBHDL+TimesNewRoman,Bold"/>
                <a:cs typeface="SGBHDL+TimesNewRoman,Bold"/>
              </a:rPr>
              <a:t>ustat</a:t>
            </a:r>
          </a:p>
        </p:txBody>
      </p:sp>
      <p:sp>
        <p:nvSpPr>
          <p:cNvPr id="224" name="object 224"/>
          <p:cNvSpPr txBox="1"/>
          <p:nvPr/>
        </p:nvSpPr>
        <p:spPr>
          <a:xfrm>
            <a:off x="1420346" y="1111044"/>
            <a:ext cx="88271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</a:t>
            </a:r>
            <a:r>
              <a:rPr sz="705" spc="-2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process</a:t>
            </a:r>
            <a:r>
              <a:rPr sz="705" spc="-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group</a:t>
            </a:r>
            <a:r>
              <a:rPr sz="705" spc="-2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ID</a:t>
            </a:r>
          </a:p>
        </p:txBody>
      </p:sp>
      <p:sp>
        <p:nvSpPr>
          <p:cNvPr id="225" name="object 225"/>
          <p:cNvSpPr txBox="1"/>
          <p:nvPr/>
        </p:nvSpPr>
        <p:spPr>
          <a:xfrm>
            <a:off x="3328147" y="1111044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26" name="object 226"/>
          <p:cNvSpPr txBox="1"/>
          <p:nvPr/>
        </p:nvSpPr>
        <p:spPr>
          <a:xfrm>
            <a:off x="4807324" y="1119449"/>
            <a:ext cx="740893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96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getpriority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97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setpriority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98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profil</a:t>
            </a:r>
          </a:p>
        </p:txBody>
      </p:sp>
      <p:sp>
        <p:nvSpPr>
          <p:cNvPr id="227" name="object 227"/>
          <p:cNvSpPr txBox="1"/>
          <p:nvPr/>
        </p:nvSpPr>
        <p:spPr>
          <a:xfrm>
            <a:off x="7723654" y="1111044"/>
            <a:ext cx="56827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28" name="object 228"/>
          <p:cNvSpPr txBox="1"/>
          <p:nvPr/>
        </p:nvSpPr>
        <p:spPr>
          <a:xfrm>
            <a:off x="1420346" y="1262323"/>
            <a:ext cx="771137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(unimplemented)</a:t>
            </a:r>
          </a:p>
        </p:txBody>
      </p:sp>
      <p:sp>
        <p:nvSpPr>
          <p:cNvPr id="229" name="object 229"/>
          <p:cNvSpPr txBox="1"/>
          <p:nvPr/>
        </p:nvSpPr>
        <p:spPr>
          <a:xfrm>
            <a:off x="1420346" y="1413603"/>
            <a:ext cx="1141474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obsolete uname system</a:t>
            </a:r>
            <a:r>
              <a:rPr sz="705" spc="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call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 file creation mask</a:t>
            </a:r>
          </a:p>
        </p:txBody>
      </p:sp>
      <p:sp>
        <p:nvSpPr>
          <p:cNvPr id="230" name="object 230"/>
          <p:cNvSpPr txBox="1"/>
          <p:nvPr/>
        </p:nvSpPr>
        <p:spPr>
          <a:xfrm>
            <a:off x="3328148" y="1413603"/>
            <a:ext cx="118400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arch/i386/kernel/sys_i386.c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31" name="object 231"/>
          <p:cNvSpPr txBox="1"/>
          <p:nvPr/>
        </p:nvSpPr>
        <p:spPr>
          <a:xfrm>
            <a:off x="4807323" y="1581691"/>
            <a:ext cx="530958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99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statfs</a:t>
            </a:r>
          </a:p>
        </p:txBody>
      </p:sp>
      <p:sp>
        <p:nvSpPr>
          <p:cNvPr id="232" name="object 232"/>
          <p:cNvSpPr txBox="1"/>
          <p:nvPr/>
        </p:nvSpPr>
        <p:spPr>
          <a:xfrm>
            <a:off x="5815853" y="1573286"/>
            <a:ext cx="10007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 file system</a:t>
            </a:r>
            <a:r>
              <a:rPr sz="705" spc="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statistics</a:t>
            </a:r>
          </a:p>
        </p:txBody>
      </p:sp>
      <p:sp>
        <p:nvSpPr>
          <p:cNvPr id="233" name="object 233"/>
          <p:cNvSpPr txBox="1"/>
          <p:nvPr/>
        </p:nvSpPr>
        <p:spPr>
          <a:xfrm>
            <a:off x="7723654" y="1573287"/>
            <a:ext cx="4656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fs/open.c</a:t>
            </a:r>
          </a:p>
        </p:txBody>
      </p:sp>
      <p:sp>
        <p:nvSpPr>
          <p:cNvPr id="234" name="object 234"/>
          <p:cNvSpPr txBox="1"/>
          <p:nvPr/>
        </p:nvSpPr>
        <p:spPr>
          <a:xfrm>
            <a:off x="1420346" y="1724566"/>
            <a:ext cx="90040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change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root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directory</a:t>
            </a:r>
          </a:p>
        </p:txBody>
      </p:sp>
      <p:sp>
        <p:nvSpPr>
          <p:cNvPr id="235" name="object 235"/>
          <p:cNvSpPr txBox="1"/>
          <p:nvPr/>
        </p:nvSpPr>
        <p:spPr>
          <a:xfrm>
            <a:off x="3328147" y="1724566"/>
            <a:ext cx="4656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fs/open.c</a:t>
            </a:r>
          </a:p>
        </p:txBody>
      </p:sp>
      <p:sp>
        <p:nvSpPr>
          <p:cNvPr id="236" name="object 236"/>
          <p:cNvSpPr txBox="1"/>
          <p:nvPr/>
        </p:nvSpPr>
        <p:spPr>
          <a:xfrm>
            <a:off x="4790515" y="1732970"/>
            <a:ext cx="5807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100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fstatfs</a:t>
            </a:r>
          </a:p>
        </p:txBody>
      </p:sp>
      <p:sp>
        <p:nvSpPr>
          <p:cNvPr id="237" name="object 237"/>
          <p:cNvSpPr txBox="1"/>
          <p:nvPr/>
        </p:nvSpPr>
        <p:spPr>
          <a:xfrm>
            <a:off x="5815853" y="1724566"/>
            <a:ext cx="10007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 file system</a:t>
            </a:r>
            <a:r>
              <a:rPr sz="705" spc="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statistics</a:t>
            </a:r>
          </a:p>
        </p:txBody>
      </p:sp>
      <p:sp>
        <p:nvSpPr>
          <p:cNvPr id="238" name="object 238"/>
          <p:cNvSpPr txBox="1"/>
          <p:nvPr/>
        </p:nvSpPr>
        <p:spPr>
          <a:xfrm>
            <a:off x="7723654" y="1724566"/>
            <a:ext cx="4656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fs/open.c</a:t>
            </a:r>
          </a:p>
        </p:txBody>
      </p:sp>
      <p:sp>
        <p:nvSpPr>
          <p:cNvPr id="239" name="object 239"/>
          <p:cNvSpPr txBox="1"/>
          <p:nvPr/>
        </p:nvSpPr>
        <p:spPr>
          <a:xfrm>
            <a:off x="1420346" y="1875846"/>
            <a:ext cx="1064322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 file system</a:t>
            </a:r>
            <a:r>
              <a:rPr sz="705" spc="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statistics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duplicate</a:t>
            </a:r>
            <a:r>
              <a:rPr sz="705" spc="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</a:t>
            </a:r>
            <a:r>
              <a:rPr sz="705" spc="2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file</a:t>
            </a:r>
            <a:r>
              <a:rPr sz="705" spc="2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descriptor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spc="12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-4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parent</a:t>
            </a:r>
            <a:r>
              <a:rPr sz="705" spc="-48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process</a:t>
            </a:r>
            <a:r>
              <a:rPr sz="705" spc="-4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BCFOWP+TimesNewRoman"/>
                <a:cs typeface="BCFOWP+TimesNewRoman"/>
              </a:rPr>
              <a:t>ID</a:t>
            </a:r>
          </a:p>
        </p:txBody>
      </p:sp>
      <p:sp>
        <p:nvSpPr>
          <p:cNvPr id="240" name="object 240"/>
          <p:cNvSpPr txBox="1"/>
          <p:nvPr/>
        </p:nvSpPr>
        <p:spPr>
          <a:xfrm>
            <a:off x="3328148" y="1875845"/>
            <a:ext cx="49139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fs/super.c</a:t>
            </a:r>
          </a:p>
        </p:txBody>
      </p:sp>
      <p:sp>
        <p:nvSpPr>
          <p:cNvPr id="241" name="object 241"/>
          <p:cNvSpPr txBox="1"/>
          <p:nvPr/>
        </p:nvSpPr>
        <p:spPr>
          <a:xfrm>
            <a:off x="4790515" y="1884250"/>
            <a:ext cx="723462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101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ioperm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102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socketcall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103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syslog</a:t>
            </a:r>
          </a:p>
        </p:txBody>
      </p:sp>
      <p:sp>
        <p:nvSpPr>
          <p:cNvPr id="242" name="object 242"/>
          <p:cNvSpPr txBox="1"/>
          <p:nvPr/>
        </p:nvSpPr>
        <p:spPr>
          <a:xfrm>
            <a:off x="5815853" y="1875845"/>
            <a:ext cx="13732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 port input/output permissions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socket</a:t>
            </a: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system</a:t>
            </a:r>
            <a:r>
              <a:rPr sz="705" spc="3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calls</a:t>
            </a:r>
          </a:p>
        </p:txBody>
      </p:sp>
      <p:sp>
        <p:nvSpPr>
          <p:cNvPr id="243" name="object 243"/>
          <p:cNvSpPr txBox="1"/>
          <p:nvPr/>
        </p:nvSpPr>
        <p:spPr>
          <a:xfrm>
            <a:off x="7723655" y="1875845"/>
            <a:ext cx="107182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arch/i386/kernel/ioport.c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 spc="-17">
                <a:solidFill>
                  <a:srgbClr val="000000"/>
                </a:solidFill>
                <a:latin typeface="JMJGFR+TimesNewRoman,Italic"/>
                <a:cs typeface="JMJGFR+TimesNewRoman,Italic"/>
              </a:rPr>
              <a:t>net/so</a:t>
            </a:r>
            <a:r>
              <a:rPr sz="705" i="1" spc="-4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 </a:t>
            </a: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cket.c</a:t>
            </a:r>
          </a:p>
        </p:txBody>
      </p:sp>
      <p:sp>
        <p:nvSpPr>
          <p:cNvPr id="244" name="object 244"/>
          <p:cNvSpPr txBox="1"/>
          <p:nvPr/>
        </p:nvSpPr>
        <p:spPr>
          <a:xfrm>
            <a:off x="411817" y="2035529"/>
            <a:ext cx="516551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63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-19">
                <a:solidFill>
                  <a:srgbClr val="0000FF"/>
                </a:solidFill>
                <a:latin typeface="SGBHDL+TimesNewRoman,Bold"/>
                <a:cs typeface="SGBHDL+TimesNewRoman,Bold"/>
              </a:rPr>
              <a:t>dup2</a:t>
            </a:r>
          </a:p>
        </p:txBody>
      </p:sp>
      <p:sp>
        <p:nvSpPr>
          <p:cNvPr id="245" name="object 245"/>
          <p:cNvSpPr txBox="1"/>
          <p:nvPr/>
        </p:nvSpPr>
        <p:spPr>
          <a:xfrm>
            <a:off x="3328148" y="2027125"/>
            <a:ext cx="45027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fs/fcntl.c</a:t>
            </a:r>
          </a:p>
        </p:txBody>
      </p:sp>
      <p:sp>
        <p:nvSpPr>
          <p:cNvPr id="246" name="object 246"/>
          <p:cNvSpPr txBox="1"/>
          <p:nvPr/>
        </p:nvSpPr>
        <p:spPr>
          <a:xfrm>
            <a:off x="411816" y="2195214"/>
            <a:ext cx="638344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64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5">
                <a:solidFill>
                  <a:srgbClr val="0000FF"/>
                </a:solidFill>
                <a:latin typeface="SGBHDL+TimesNewRoman,Bold"/>
                <a:cs typeface="SGBHDL+TimesNewRoman,Bold"/>
              </a:rPr>
              <a:t>getppi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65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3">
                <a:solidFill>
                  <a:srgbClr val="0000FF"/>
                </a:solidFill>
                <a:latin typeface="SGBHDL+TimesNewRoman,Bold"/>
                <a:cs typeface="SGBHDL+TimesNewRoman,Bold"/>
              </a:rPr>
              <a:t>getpgrp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66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setsid</a:t>
            </a:r>
          </a:p>
        </p:txBody>
      </p:sp>
      <p:sp>
        <p:nvSpPr>
          <p:cNvPr id="247" name="object 247"/>
          <p:cNvSpPr txBox="1"/>
          <p:nvPr/>
        </p:nvSpPr>
        <p:spPr>
          <a:xfrm>
            <a:off x="3328147" y="2186808"/>
            <a:ext cx="66577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48" name="object 248"/>
          <p:cNvSpPr txBox="1"/>
          <p:nvPr/>
        </p:nvSpPr>
        <p:spPr>
          <a:xfrm>
            <a:off x="5815854" y="2186809"/>
            <a:ext cx="1818491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read and/or clear kernel message ring buffer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 value of interval</a:t>
            </a:r>
            <a:r>
              <a:rPr sz="705" spc="-37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8">
                <a:solidFill>
                  <a:srgbClr val="000000"/>
                </a:solidFill>
                <a:latin typeface="BCFOWP+TimesNewRoman"/>
                <a:cs typeface="BCFOWP+TimesNewRoman"/>
              </a:rPr>
              <a:t>timer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value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of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interval</a:t>
            </a:r>
            <a:r>
              <a:rPr sz="705" spc="-1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timer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file status</a:t>
            </a:r>
          </a:p>
        </p:txBody>
      </p:sp>
      <p:sp>
        <p:nvSpPr>
          <p:cNvPr id="249" name="object 249"/>
          <p:cNvSpPr txBox="1"/>
          <p:nvPr/>
        </p:nvSpPr>
        <p:spPr>
          <a:xfrm>
            <a:off x="7723655" y="2186809"/>
            <a:ext cx="676115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kernel/printk.c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kernel/itimer.c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kernel/itimer.c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fs/stat.c</a:t>
            </a:r>
          </a:p>
        </p:txBody>
      </p:sp>
      <p:sp>
        <p:nvSpPr>
          <p:cNvPr id="250" name="object 250"/>
          <p:cNvSpPr txBox="1"/>
          <p:nvPr/>
        </p:nvSpPr>
        <p:spPr>
          <a:xfrm>
            <a:off x="1420346" y="2338088"/>
            <a:ext cx="1934121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the</a:t>
            </a:r>
            <a:r>
              <a:rPr sz="705" spc="-1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process</a:t>
            </a:r>
            <a:r>
              <a:rPr sz="705" spc="-12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group</a:t>
            </a:r>
            <a:r>
              <a:rPr sz="705" spc="-1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creates a session and sets the process group ID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POSIX</a:t>
            </a:r>
            <a:r>
              <a:rPr sz="705" spc="-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signal</a:t>
            </a:r>
            <a:r>
              <a:rPr sz="705" spc="-2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handling</a:t>
            </a:r>
            <a:r>
              <a:rPr sz="705" spc="-2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functions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ANSI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 C</a:t>
            </a:r>
            <a:r>
              <a:rPr sz="705" spc="12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signal handling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ANSI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 C</a:t>
            </a:r>
            <a:r>
              <a:rPr sz="705" spc="12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signal handling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 real and effective user IDs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 real and effective group IDs</a:t>
            </a:r>
          </a:p>
        </p:txBody>
      </p:sp>
      <p:sp>
        <p:nvSpPr>
          <p:cNvPr id="251" name="object 251"/>
          <p:cNvSpPr txBox="1"/>
          <p:nvPr/>
        </p:nvSpPr>
        <p:spPr>
          <a:xfrm>
            <a:off x="4790515" y="2346492"/>
            <a:ext cx="839954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104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setitimer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105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getitimer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106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sys_newstat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107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sys_newlstat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108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sys_newfstat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109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26">
                <a:solidFill>
                  <a:srgbClr val="0000FF"/>
                </a:solidFill>
                <a:latin typeface="SGBHDL+TimesNewRoman,Bold"/>
                <a:cs typeface="SGBHDL+TimesNewRoman,Bold"/>
              </a:rPr>
              <a:t>old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uname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110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-19">
                <a:solidFill>
                  <a:srgbClr val="0000FF"/>
                </a:solidFill>
                <a:latin typeface="SGBHDL+TimesNewRoman,Bold"/>
                <a:cs typeface="SGBHDL+TimesNewRoman,Bold"/>
              </a:rPr>
              <a:t>iopl</a:t>
            </a:r>
          </a:p>
        </p:txBody>
      </p:sp>
      <p:sp>
        <p:nvSpPr>
          <p:cNvPr id="252" name="object 252"/>
          <p:cNvSpPr txBox="1"/>
          <p:nvPr/>
        </p:nvSpPr>
        <p:spPr>
          <a:xfrm>
            <a:off x="3328147" y="2489368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53" name="object 253"/>
          <p:cNvSpPr txBox="1"/>
          <p:nvPr/>
        </p:nvSpPr>
        <p:spPr>
          <a:xfrm>
            <a:off x="411817" y="2649051"/>
            <a:ext cx="682229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67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sigaction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68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sgetmask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69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ssetmask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70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9">
                <a:solidFill>
                  <a:srgbClr val="0000FF"/>
                </a:solidFill>
                <a:latin typeface="SGBHDL+TimesNewRoman,Bold"/>
                <a:cs typeface="SGBHDL+TimesNewRoman,Bold"/>
              </a:rPr>
              <a:t>setreui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71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5">
                <a:solidFill>
                  <a:srgbClr val="0000FF"/>
                </a:solidFill>
                <a:latin typeface="SGBHDL+TimesNewRoman,Bold"/>
                <a:cs typeface="SGBHDL+TimesNewRoman,Bold"/>
              </a:rPr>
              <a:t>setregi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d</a:t>
            </a:r>
          </a:p>
        </p:txBody>
      </p:sp>
      <p:sp>
        <p:nvSpPr>
          <p:cNvPr id="254" name="object 254"/>
          <p:cNvSpPr txBox="1"/>
          <p:nvPr/>
        </p:nvSpPr>
        <p:spPr>
          <a:xfrm>
            <a:off x="3328147" y="2640647"/>
            <a:ext cx="1071827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arch/i386/kernel/signal.c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kernel/signal.c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kernel/signal.c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55" name="object 255"/>
          <p:cNvSpPr txBox="1"/>
          <p:nvPr/>
        </p:nvSpPr>
        <p:spPr>
          <a:xfrm>
            <a:off x="5815853" y="2800331"/>
            <a:ext cx="61428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file status</a:t>
            </a:r>
          </a:p>
        </p:txBody>
      </p:sp>
      <p:sp>
        <p:nvSpPr>
          <p:cNvPr id="256" name="object 256"/>
          <p:cNvSpPr txBox="1"/>
          <p:nvPr/>
        </p:nvSpPr>
        <p:spPr>
          <a:xfrm>
            <a:off x="7723655" y="2800331"/>
            <a:ext cx="42013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fs/stat.c</a:t>
            </a:r>
          </a:p>
        </p:txBody>
      </p:sp>
      <p:sp>
        <p:nvSpPr>
          <p:cNvPr id="257" name="object 257"/>
          <p:cNvSpPr txBox="1"/>
          <p:nvPr/>
        </p:nvSpPr>
        <p:spPr>
          <a:xfrm>
            <a:off x="5815853" y="2951610"/>
            <a:ext cx="61428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file status</a:t>
            </a:r>
          </a:p>
        </p:txBody>
      </p:sp>
      <p:sp>
        <p:nvSpPr>
          <p:cNvPr id="258" name="object 258"/>
          <p:cNvSpPr txBox="1"/>
          <p:nvPr/>
        </p:nvSpPr>
        <p:spPr>
          <a:xfrm>
            <a:off x="7723655" y="2951610"/>
            <a:ext cx="42013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fs/stat.c</a:t>
            </a:r>
          </a:p>
        </p:txBody>
      </p:sp>
      <p:sp>
        <p:nvSpPr>
          <p:cNvPr id="259" name="object 259"/>
          <p:cNvSpPr txBox="1"/>
          <p:nvPr/>
        </p:nvSpPr>
        <p:spPr>
          <a:xfrm>
            <a:off x="5815853" y="3102890"/>
            <a:ext cx="1933782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name</a:t>
            </a:r>
            <a:r>
              <a:rPr sz="705" spc="-1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and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information</a:t>
            </a:r>
            <a:r>
              <a:rPr sz="705" spc="-1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about</a:t>
            </a:r>
            <a:r>
              <a:rPr sz="705" spc="-1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current</a:t>
            </a:r>
            <a:r>
              <a:rPr sz="705" spc="-1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kernel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change</a:t>
            </a:r>
            <a:r>
              <a:rPr sz="705" spc="-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I/O</a:t>
            </a:r>
            <a:r>
              <a:rPr sz="705" spc="-1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privilege</a:t>
            </a:r>
            <a:r>
              <a:rPr sz="705" spc="-2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level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virtually</a:t>
            </a:r>
            <a:r>
              <a:rPr sz="705" spc="-4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BCFOWP+TimesNewRoman"/>
                <a:cs typeface="BCFOWP+TimesNewRoman"/>
              </a:rPr>
              <a:t>hangup</a:t>
            </a:r>
            <a:r>
              <a:rPr sz="705" spc="-4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the</a:t>
            </a:r>
            <a:r>
              <a:rPr sz="705" spc="-4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current</a:t>
            </a:r>
            <a:r>
              <a:rPr sz="705" spc="-48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tty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make process 0 idle</a:t>
            </a:r>
          </a:p>
        </p:txBody>
      </p:sp>
      <p:sp>
        <p:nvSpPr>
          <p:cNvPr id="260" name="object 260"/>
          <p:cNvSpPr txBox="1"/>
          <p:nvPr/>
        </p:nvSpPr>
        <p:spPr>
          <a:xfrm>
            <a:off x="7723655" y="3102890"/>
            <a:ext cx="1184009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arch/i386/kernel/sys_i386.c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arch/i386/kernel/ioport.c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fs/open.c</a:t>
            </a:r>
          </a:p>
        </p:txBody>
      </p:sp>
      <p:sp>
        <p:nvSpPr>
          <p:cNvPr id="261" name="object 261"/>
          <p:cNvSpPr txBox="1"/>
          <p:nvPr/>
        </p:nvSpPr>
        <p:spPr>
          <a:xfrm>
            <a:off x="3328147" y="3254169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62" name="object 262"/>
          <p:cNvSpPr txBox="1"/>
          <p:nvPr/>
        </p:nvSpPr>
        <p:spPr>
          <a:xfrm>
            <a:off x="1420346" y="3413853"/>
            <a:ext cx="185648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install a signal</a:t>
            </a:r>
            <a:r>
              <a:rPr sz="705" spc="-1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mask and suspend caller until</a:t>
            </a:r>
          </a:p>
          <a:p>
            <a:pPr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signal</a:t>
            </a:r>
          </a:p>
        </p:txBody>
      </p:sp>
      <p:sp>
        <p:nvSpPr>
          <p:cNvPr id="263" name="object 263"/>
          <p:cNvSpPr txBox="1"/>
          <p:nvPr/>
        </p:nvSpPr>
        <p:spPr>
          <a:xfrm>
            <a:off x="3328147" y="3413853"/>
            <a:ext cx="107182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arch/i386/kernel/signal.c</a:t>
            </a:r>
          </a:p>
        </p:txBody>
      </p:sp>
      <p:sp>
        <p:nvSpPr>
          <p:cNvPr id="264" name="object 264"/>
          <p:cNvSpPr txBox="1"/>
          <p:nvPr/>
        </p:nvSpPr>
        <p:spPr>
          <a:xfrm>
            <a:off x="4790515" y="3422257"/>
            <a:ext cx="6963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111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21">
                <a:solidFill>
                  <a:srgbClr val="0000FF"/>
                </a:solidFill>
                <a:latin typeface="SGBHDL+TimesNewRoman,Bold"/>
                <a:cs typeface="SGBHDL+TimesNewRoman,Bold"/>
              </a:rPr>
              <a:t>vhangup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112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idle</a:t>
            </a:r>
          </a:p>
        </p:txBody>
      </p:sp>
      <p:sp>
        <p:nvSpPr>
          <p:cNvPr id="265" name="object 265"/>
          <p:cNvSpPr txBox="1"/>
          <p:nvPr/>
        </p:nvSpPr>
        <p:spPr>
          <a:xfrm>
            <a:off x="411817" y="3472684"/>
            <a:ext cx="748633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72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sigsuspend</a:t>
            </a:r>
          </a:p>
        </p:txBody>
      </p:sp>
      <p:sp>
        <p:nvSpPr>
          <p:cNvPr id="266" name="object 266"/>
          <p:cNvSpPr txBox="1"/>
          <p:nvPr/>
        </p:nvSpPr>
        <p:spPr>
          <a:xfrm>
            <a:off x="7723655" y="3565132"/>
            <a:ext cx="1136717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arch/i386/kernel/process.c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arch/i386/kernel/vm86.c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kernel/exit.c</a:t>
            </a:r>
          </a:p>
        </p:txBody>
      </p:sp>
      <p:sp>
        <p:nvSpPr>
          <p:cNvPr id="267" name="object 267"/>
          <p:cNvSpPr txBox="1"/>
          <p:nvPr/>
        </p:nvSpPr>
        <p:spPr>
          <a:xfrm>
            <a:off x="411816" y="3674390"/>
            <a:ext cx="825095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73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sigpending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74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sethostname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75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9">
                <a:solidFill>
                  <a:srgbClr val="0000FF"/>
                </a:solidFill>
                <a:latin typeface="SGBHDL+TimesNewRoman,Bold"/>
                <a:cs typeface="SGBHDL+TimesNewRoman,Bold"/>
              </a:rPr>
              <a:t>setrlimi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t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76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8">
                <a:solidFill>
                  <a:srgbClr val="0000FF"/>
                </a:solidFill>
                <a:latin typeface="SGBHDL+TimesNewRoman,Bold"/>
                <a:cs typeface="SGBHDL+TimesNewRoman,Bold"/>
              </a:rPr>
              <a:t>getrlimi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t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77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getrusage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78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gettimeofday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79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settimeofday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80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getgroups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81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setgroups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82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old_select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83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symlink</a:t>
            </a:r>
          </a:p>
        </p:txBody>
      </p:sp>
      <p:sp>
        <p:nvSpPr>
          <p:cNvPr id="268" name="object 268"/>
          <p:cNvSpPr txBox="1"/>
          <p:nvPr/>
        </p:nvSpPr>
        <p:spPr>
          <a:xfrm>
            <a:off x="1420346" y="3665985"/>
            <a:ext cx="1895325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examine signals that are blocked and pending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</a:t>
            </a:r>
            <a:r>
              <a:rPr sz="705" spc="-4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hostname</a:t>
            </a:r>
          </a:p>
        </p:txBody>
      </p:sp>
      <p:sp>
        <p:nvSpPr>
          <p:cNvPr id="269" name="object 269"/>
          <p:cNvSpPr txBox="1"/>
          <p:nvPr/>
        </p:nvSpPr>
        <p:spPr>
          <a:xfrm>
            <a:off x="3328147" y="3665985"/>
            <a:ext cx="681307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kernel/signal.c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70" name="object 270"/>
          <p:cNvSpPr txBox="1"/>
          <p:nvPr/>
        </p:nvSpPr>
        <p:spPr>
          <a:xfrm>
            <a:off x="4790515" y="3724816"/>
            <a:ext cx="688376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113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8">
                <a:solidFill>
                  <a:srgbClr val="0000FF"/>
                </a:solidFill>
                <a:latin typeface="SGBHDL+TimesNewRoman,Bold"/>
                <a:cs typeface="SGBHDL+TimesNewRoman,Bold"/>
              </a:rPr>
              <a:t>vm86ol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d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114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wait4</a:t>
            </a:r>
          </a:p>
        </p:txBody>
      </p:sp>
      <p:sp>
        <p:nvSpPr>
          <p:cNvPr id="271" name="object 271"/>
          <p:cNvSpPr txBox="1"/>
          <p:nvPr/>
        </p:nvSpPr>
        <p:spPr>
          <a:xfrm>
            <a:off x="5815853" y="3716412"/>
            <a:ext cx="99219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enter</a:t>
            </a:r>
            <a:r>
              <a:rPr sz="705" spc="-4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virtual</a:t>
            </a:r>
            <a:r>
              <a:rPr sz="705" spc="-4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8086</a:t>
            </a:r>
            <a:r>
              <a:rPr sz="705" spc="-4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BCFOWP+TimesNewRoman"/>
                <a:cs typeface="BCFOWP+TimesNewRoman"/>
              </a:rPr>
              <a:t>mode</a:t>
            </a:r>
          </a:p>
        </p:txBody>
      </p:sp>
      <p:sp>
        <p:nvSpPr>
          <p:cNvPr id="272" name="object 272"/>
          <p:cNvSpPr txBox="1"/>
          <p:nvPr/>
        </p:nvSpPr>
        <p:spPr>
          <a:xfrm>
            <a:off x="5815853" y="3876096"/>
            <a:ext cx="1943951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wait</a:t>
            </a:r>
            <a:r>
              <a:rPr sz="705" spc="-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for process termination, BSD style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stop swapping to file/device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returns</a:t>
            </a:r>
            <a:r>
              <a:rPr sz="705" spc="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information</a:t>
            </a: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on</a:t>
            </a:r>
            <a:r>
              <a:rPr sz="705" spc="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overall system</a:t>
            </a:r>
            <a:r>
              <a:rPr sz="705" spc="18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statistics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System</a:t>
            </a:r>
            <a:r>
              <a:rPr sz="705" spc="3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V</a:t>
            </a:r>
            <a:r>
              <a:rPr sz="705" spc="2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IPC</a:t>
            </a:r>
            <a:r>
              <a:rPr sz="705" spc="27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system</a:t>
            </a:r>
            <a:r>
              <a:rPr sz="705" spc="3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calls</a:t>
            </a:r>
          </a:p>
        </p:txBody>
      </p:sp>
      <p:sp>
        <p:nvSpPr>
          <p:cNvPr id="273" name="object 273"/>
          <p:cNvSpPr txBox="1"/>
          <p:nvPr/>
        </p:nvSpPr>
        <p:spPr>
          <a:xfrm>
            <a:off x="1420346" y="3976949"/>
            <a:ext cx="1870191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</a:t>
            </a:r>
            <a:r>
              <a:rPr sz="705" spc="-2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maximum</a:t>
            </a:r>
            <a:r>
              <a:rPr sz="705" spc="-12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system</a:t>
            </a:r>
            <a:r>
              <a:rPr sz="705" spc="-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resource</a:t>
            </a:r>
            <a:r>
              <a:rPr sz="705" spc="-17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con</a:t>
            </a:r>
            <a:r>
              <a:rPr sz="705" spc="-17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sumption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20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maximum</a:t>
            </a:r>
            <a:r>
              <a:rPr sz="705" spc="1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system</a:t>
            </a:r>
            <a:r>
              <a:rPr sz="705" spc="18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resource</a:t>
            </a:r>
            <a:r>
              <a:rPr sz="705" spc="1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con</a:t>
            </a:r>
            <a:r>
              <a:rPr sz="705" spc="1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sumption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20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maximum</a:t>
            </a:r>
            <a:r>
              <a:rPr sz="705" spc="1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system</a:t>
            </a:r>
            <a:r>
              <a:rPr sz="705" spc="18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resource</a:t>
            </a:r>
            <a:r>
              <a:rPr sz="705" spc="1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con</a:t>
            </a:r>
            <a:r>
              <a:rPr sz="705" spc="1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sumption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-4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BCFOWP+TimesNewRoman"/>
                <a:cs typeface="BCFOWP+TimesNewRoman"/>
              </a:rPr>
              <a:t>the</a:t>
            </a:r>
            <a:r>
              <a:rPr sz="705" spc="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date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and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time</a:t>
            </a:r>
          </a:p>
        </p:txBody>
      </p:sp>
      <p:sp>
        <p:nvSpPr>
          <p:cNvPr id="274" name="object 274"/>
          <p:cNvSpPr txBox="1"/>
          <p:nvPr/>
        </p:nvSpPr>
        <p:spPr>
          <a:xfrm>
            <a:off x="3328147" y="3976948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75" name="object 275"/>
          <p:cNvSpPr txBox="1"/>
          <p:nvPr/>
        </p:nvSpPr>
        <p:spPr>
          <a:xfrm>
            <a:off x="4790515" y="4035780"/>
            <a:ext cx="655139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115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4">
                <a:solidFill>
                  <a:srgbClr val="0000FF"/>
                </a:solidFill>
                <a:latin typeface="SGBHDL+TimesNewRoman,Bold"/>
                <a:cs typeface="SGBHDL+TimesNewRoman,Bold"/>
              </a:rPr>
              <a:t>swapoff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116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sysinfo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117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30">
                <a:solidFill>
                  <a:srgbClr val="0000FF"/>
                </a:solidFill>
                <a:latin typeface="SGBHDL+TimesNewRoman,Bold"/>
                <a:cs typeface="SGBHDL+TimesNewRoman,Bold"/>
              </a:rPr>
              <a:t>ipc</a:t>
            </a:r>
          </a:p>
        </p:txBody>
      </p:sp>
      <p:sp>
        <p:nvSpPr>
          <p:cNvPr id="276" name="object 276"/>
          <p:cNvSpPr txBox="1"/>
          <p:nvPr/>
        </p:nvSpPr>
        <p:spPr>
          <a:xfrm>
            <a:off x="7723655" y="4027375"/>
            <a:ext cx="66600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mm/swapfile.c</a:t>
            </a:r>
          </a:p>
        </p:txBody>
      </p:sp>
      <p:sp>
        <p:nvSpPr>
          <p:cNvPr id="277" name="object 277"/>
          <p:cNvSpPr txBox="1"/>
          <p:nvPr/>
        </p:nvSpPr>
        <p:spPr>
          <a:xfrm>
            <a:off x="3328147" y="4128228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78" name="object 278"/>
          <p:cNvSpPr txBox="1"/>
          <p:nvPr/>
        </p:nvSpPr>
        <p:spPr>
          <a:xfrm>
            <a:off x="7723655" y="4178654"/>
            <a:ext cx="59910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kernel/info.c</a:t>
            </a:r>
          </a:p>
        </p:txBody>
      </p:sp>
      <p:sp>
        <p:nvSpPr>
          <p:cNvPr id="279" name="object 279"/>
          <p:cNvSpPr txBox="1"/>
          <p:nvPr/>
        </p:nvSpPr>
        <p:spPr>
          <a:xfrm>
            <a:off x="3328147" y="4279507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80" name="object 280"/>
          <p:cNvSpPr txBox="1"/>
          <p:nvPr/>
        </p:nvSpPr>
        <p:spPr>
          <a:xfrm>
            <a:off x="7723655" y="4329934"/>
            <a:ext cx="1184009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arch/i386/kernel/sys_i386.c</a:t>
            </a:r>
          </a:p>
        </p:txBody>
      </p:sp>
      <p:sp>
        <p:nvSpPr>
          <p:cNvPr id="281" name="object 281"/>
          <p:cNvSpPr txBox="1"/>
          <p:nvPr/>
        </p:nvSpPr>
        <p:spPr>
          <a:xfrm>
            <a:off x="3328147" y="4439191"/>
            <a:ext cx="614453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kernel/time.c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kernel/time.c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82" name="object 282"/>
          <p:cNvSpPr txBox="1"/>
          <p:nvPr/>
        </p:nvSpPr>
        <p:spPr>
          <a:xfrm>
            <a:off x="5815853" y="4489617"/>
            <a:ext cx="261948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synchronize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 file's</a:t>
            </a:r>
            <a:r>
              <a:rPr sz="705" spc="-1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complete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BCFOWP+TimesNewRoman"/>
                <a:cs typeface="BCFOWP+TimesNewRoman"/>
              </a:rPr>
              <a:t>in-core</a:t>
            </a:r>
            <a:r>
              <a:rPr sz="705" spc="2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-20">
                <a:solidFill>
                  <a:srgbClr val="000000"/>
                </a:solidFill>
                <a:latin typeface="BCFOWP+TimesNewRoman"/>
                <a:cs typeface="BCFOWP+TimesNewRoman"/>
              </a:rPr>
              <a:t>state</a:t>
            </a:r>
            <a:r>
              <a:rPr sz="705" spc="5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BCFOWP+TimesNewRoman"/>
                <a:cs typeface="BCFOWP+TimesNewRoman"/>
              </a:rPr>
              <a:t>with</a:t>
            </a:r>
            <a:r>
              <a:rPr sz="705" spc="2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BCFOWP+TimesNewRoman"/>
                <a:cs typeface="BCFOWP+TimesNewRoman"/>
              </a:rPr>
              <a:t>that</a:t>
            </a:r>
            <a:r>
              <a:rPr sz="705" spc="218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fs/buffer.c</a:t>
            </a:r>
          </a:p>
          <a:p>
            <a:pPr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on</a:t>
            </a:r>
            <a:r>
              <a:rPr sz="705" spc="22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disk</a:t>
            </a:r>
          </a:p>
        </p:txBody>
      </p:sp>
      <p:sp>
        <p:nvSpPr>
          <p:cNvPr id="283" name="object 283"/>
          <p:cNvSpPr txBox="1"/>
          <p:nvPr/>
        </p:nvSpPr>
        <p:spPr>
          <a:xfrm>
            <a:off x="4790515" y="4548448"/>
            <a:ext cx="560463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118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30">
                <a:solidFill>
                  <a:srgbClr val="0000FF"/>
                </a:solidFill>
                <a:latin typeface="SGBHDL+TimesNewRoman,Bold"/>
                <a:cs typeface="SGBHDL+TimesNewRoman,Bold"/>
              </a:rPr>
              <a:t>fsync</a:t>
            </a:r>
          </a:p>
        </p:txBody>
      </p:sp>
      <p:sp>
        <p:nvSpPr>
          <p:cNvPr id="284" name="object 284"/>
          <p:cNvSpPr txBox="1"/>
          <p:nvPr/>
        </p:nvSpPr>
        <p:spPr>
          <a:xfrm>
            <a:off x="1420346" y="4590470"/>
            <a:ext cx="88216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set</a:t>
            </a:r>
            <a:r>
              <a:rPr sz="705" spc="-3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the</a:t>
            </a:r>
            <a:r>
              <a:rPr sz="705" spc="-2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date</a:t>
            </a:r>
            <a:r>
              <a:rPr sz="705" spc="-2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2">
                <a:solidFill>
                  <a:srgbClr val="000000"/>
                </a:solidFill>
                <a:latin typeface="BCFOWP+TimesNewRoman"/>
                <a:cs typeface="BCFOWP+TimesNewRoman"/>
              </a:rPr>
              <a:t>and</a:t>
            </a:r>
            <a:r>
              <a:rPr sz="705" spc="-27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2">
                <a:solidFill>
                  <a:srgbClr val="000000"/>
                </a:solidFill>
                <a:latin typeface="BCFOWP+TimesNewRoman"/>
                <a:cs typeface="BCFOWP+TimesNewRoman"/>
              </a:rPr>
              <a:t>time</a:t>
            </a:r>
          </a:p>
        </p:txBody>
      </p:sp>
      <p:sp>
        <p:nvSpPr>
          <p:cNvPr id="285" name="object 285"/>
          <p:cNvSpPr txBox="1"/>
          <p:nvPr/>
        </p:nvSpPr>
        <p:spPr>
          <a:xfrm>
            <a:off x="1420345" y="4741750"/>
            <a:ext cx="1470902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18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list</a:t>
            </a:r>
            <a:r>
              <a:rPr sz="705" spc="2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of</a:t>
            </a: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supplementary</a:t>
            </a:r>
            <a:r>
              <a:rPr sz="705" spc="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group</a:t>
            </a:r>
            <a:r>
              <a:rPr sz="705" spc="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IDs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 list of supplementary group IDs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sync.</a:t>
            </a:r>
            <a:r>
              <a:rPr sz="705" spc="-4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I/O</a:t>
            </a:r>
            <a:r>
              <a:rPr sz="705" spc="-3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BCFOWP+TimesNewRoman"/>
                <a:cs typeface="BCFOWP+TimesNewRoman"/>
              </a:rPr>
              <a:t>multiplexing</a:t>
            </a:r>
          </a:p>
        </p:txBody>
      </p:sp>
      <p:sp>
        <p:nvSpPr>
          <p:cNvPr id="286" name="object 286"/>
          <p:cNvSpPr txBox="1"/>
          <p:nvPr/>
        </p:nvSpPr>
        <p:spPr>
          <a:xfrm>
            <a:off x="5815853" y="4741750"/>
            <a:ext cx="18380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return</a:t>
            </a:r>
            <a:r>
              <a:rPr sz="705" spc="1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from</a:t>
            </a: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signal handler</a:t>
            </a:r>
            <a:r>
              <a:rPr sz="705" spc="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and</a:t>
            </a: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cleanup</a:t>
            </a:r>
            <a:r>
              <a:rPr sz="705" spc="12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stack</a:t>
            </a:r>
          </a:p>
          <a:p>
            <a:pPr>
              <a:lnSpc>
                <a:spcPts val="795"/>
              </a:lnSpc>
              <a:spcBef>
                <a:spcPct val="0"/>
              </a:spcBef>
              <a:spcAft>
                <a:spcPct val="0"/>
              </a:spcAft>
            </a:pPr>
            <a:r>
              <a:rPr sz="705" spc="15">
                <a:solidFill>
                  <a:srgbClr val="000000"/>
                </a:solidFill>
                <a:latin typeface="BCFOWP+TimesNewRoman"/>
                <a:cs typeface="BCFOWP+TimesNewRoman"/>
              </a:rPr>
              <a:t>frame</a:t>
            </a:r>
          </a:p>
        </p:txBody>
      </p:sp>
      <p:sp>
        <p:nvSpPr>
          <p:cNvPr id="287" name="object 287"/>
          <p:cNvSpPr txBox="1"/>
          <p:nvPr/>
        </p:nvSpPr>
        <p:spPr>
          <a:xfrm>
            <a:off x="7723655" y="4741750"/>
            <a:ext cx="107182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arch/i386/kernel/signal.c</a:t>
            </a:r>
          </a:p>
        </p:txBody>
      </p:sp>
      <p:sp>
        <p:nvSpPr>
          <p:cNvPr id="288" name="object 288"/>
          <p:cNvSpPr txBox="1"/>
          <p:nvPr/>
        </p:nvSpPr>
        <p:spPr>
          <a:xfrm>
            <a:off x="4790515" y="4800581"/>
            <a:ext cx="69139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119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sigreturn</a:t>
            </a:r>
          </a:p>
        </p:txBody>
      </p:sp>
      <p:sp>
        <p:nvSpPr>
          <p:cNvPr id="289" name="object 289"/>
          <p:cNvSpPr txBox="1"/>
          <p:nvPr/>
        </p:nvSpPr>
        <p:spPr>
          <a:xfrm>
            <a:off x="3328147" y="4893029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90" name="object 290"/>
          <p:cNvSpPr txBox="1"/>
          <p:nvPr/>
        </p:nvSpPr>
        <p:spPr>
          <a:xfrm>
            <a:off x="4790515" y="5010691"/>
            <a:ext cx="54701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120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clone</a:t>
            </a:r>
          </a:p>
        </p:txBody>
      </p:sp>
      <p:sp>
        <p:nvSpPr>
          <p:cNvPr id="291" name="object 291"/>
          <p:cNvSpPr txBox="1"/>
          <p:nvPr/>
        </p:nvSpPr>
        <p:spPr>
          <a:xfrm>
            <a:off x="5815853" y="5002287"/>
            <a:ext cx="90819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create</a:t>
            </a:r>
            <a:r>
              <a:rPr sz="705" spc="-2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</a:t>
            </a:r>
            <a:r>
              <a:rPr sz="705" spc="-1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child</a:t>
            </a:r>
            <a:r>
              <a:rPr sz="705" spc="-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process</a:t>
            </a:r>
          </a:p>
        </p:txBody>
      </p:sp>
      <p:sp>
        <p:nvSpPr>
          <p:cNvPr id="292" name="object 292"/>
          <p:cNvSpPr txBox="1"/>
          <p:nvPr/>
        </p:nvSpPr>
        <p:spPr>
          <a:xfrm>
            <a:off x="7723655" y="5002286"/>
            <a:ext cx="113671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arch/i386/kernel/process.c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93" name="object 293"/>
          <p:cNvSpPr txBox="1"/>
          <p:nvPr/>
        </p:nvSpPr>
        <p:spPr>
          <a:xfrm>
            <a:off x="3328148" y="5052713"/>
            <a:ext cx="118400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arch/i386/kernel/sys_i386.c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 spc="10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fs/namei.c</a:t>
            </a:r>
          </a:p>
        </p:txBody>
      </p:sp>
      <p:sp>
        <p:nvSpPr>
          <p:cNvPr id="294" name="object 294"/>
          <p:cNvSpPr txBox="1"/>
          <p:nvPr/>
        </p:nvSpPr>
        <p:spPr>
          <a:xfrm>
            <a:off x="4790515" y="5161970"/>
            <a:ext cx="95094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121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setdomainname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122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SGBHDL+TimesNewRoman,Bold"/>
                <a:cs typeface="SGBHDL+TimesNewRoman,Bold"/>
              </a:rPr>
              <a:t>uname</a:t>
            </a:r>
          </a:p>
        </p:txBody>
      </p:sp>
      <p:sp>
        <p:nvSpPr>
          <p:cNvPr id="295" name="object 295"/>
          <p:cNvSpPr txBox="1"/>
          <p:nvPr/>
        </p:nvSpPr>
        <p:spPr>
          <a:xfrm>
            <a:off x="5815853" y="5153566"/>
            <a:ext cx="74154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</a:t>
            </a: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domain</a:t>
            </a:r>
            <a:r>
              <a:rPr sz="705" spc="22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name</a:t>
            </a:r>
          </a:p>
        </p:txBody>
      </p:sp>
      <p:sp>
        <p:nvSpPr>
          <p:cNvPr id="296" name="object 296"/>
          <p:cNvSpPr txBox="1"/>
          <p:nvPr/>
        </p:nvSpPr>
        <p:spPr>
          <a:xfrm>
            <a:off x="1420346" y="5203992"/>
            <a:ext cx="123801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make a symbolic link to a file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file status</a:t>
            </a:r>
          </a:p>
        </p:txBody>
      </p:sp>
      <p:sp>
        <p:nvSpPr>
          <p:cNvPr id="297" name="object 297"/>
          <p:cNvSpPr txBox="1"/>
          <p:nvPr/>
        </p:nvSpPr>
        <p:spPr>
          <a:xfrm>
            <a:off x="5815853" y="5304845"/>
            <a:ext cx="193378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name</a:t>
            </a:r>
            <a:r>
              <a:rPr sz="705" spc="-1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and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information</a:t>
            </a:r>
            <a:r>
              <a:rPr sz="705" spc="-1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about</a:t>
            </a:r>
            <a:r>
              <a:rPr sz="705" spc="-1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current</a:t>
            </a:r>
            <a:r>
              <a:rPr sz="705" spc="-1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kernel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get or set ldt</a:t>
            </a:r>
          </a:p>
        </p:txBody>
      </p:sp>
      <p:sp>
        <p:nvSpPr>
          <p:cNvPr id="298" name="object 298"/>
          <p:cNvSpPr txBox="1"/>
          <p:nvPr/>
        </p:nvSpPr>
        <p:spPr>
          <a:xfrm>
            <a:off x="7723654" y="5304845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299" name="object 299"/>
          <p:cNvSpPr txBox="1"/>
          <p:nvPr/>
        </p:nvSpPr>
        <p:spPr>
          <a:xfrm>
            <a:off x="411816" y="5363676"/>
            <a:ext cx="50285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84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9">
                <a:solidFill>
                  <a:srgbClr val="0000FF"/>
                </a:solidFill>
                <a:latin typeface="SGBHDL+TimesNewRoman,Bold"/>
                <a:cs typeface="SGBHDL+TimesNewRoman,Bold"/>
              </a:rPr>
              <a:t>lstat</a:t>
            </a:r>
          </a:p>
        </p:txBody>
      </p:sp>
      <p:sp>
        <p:nvSpPr>
          <p:cNvPr id="300" name="object 300"/>
          <p:cNvSpPr txBox="1"/>
          <p:nvPr/>
        </p:nvSpPr>
        <p:spPr>
          <a:xfrm>
            <a:off x="3328147" y="5355272"/>
            <a:ext cx="42013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fs/stat.c</a:t>
            </a:r>
          </a:p>
        </p:txBody>
      </p:sp>
      <p:sp>
        <p:nvSpPr>
          <p:cNvPr id="301" name="object 301"/>
          <p:cNvSpPr txBox="1"/>
          <p:nvPr/>
        </p:nvSpPr>
        <p:spPr>
          <a:xfrm>
            <a:off x="4790515" y="5464529"/>
            <a:ext cx="773487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123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9">
                <a:solidFill>
                  <a:srgbClr val="0000FF"/>
                </a:solidFill>
                <a:latin typeface="SGBHDL+TimesNewRoman,Bold"/>
                <a:cs typeface="SGBHDL+TimesNewRoman,Bold"/>
              </a:rPr>
              <a:t>modify_ldt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124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adjtimex</a:t>
            </a:r>
          </a:p>
        </p:txBody>
      </p:sp>
      <p:sp>
        <p:nvSpPr>
          <p:cNvPr id="302" name="object 302"/>
          <p:cNvSpPr txBox="1"/>
          <p:nvPr/>
        </p:nvSpPr>
        <p:spPr>
          <a:xfrm>
            <a:off x="7723655" y="5456125"/>
            <a:ext cx="938068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arch/i386/kernel/ldt.c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kernel/time.c</a:t>
            </a:r>
          </a:p>
        </p:txBody>
      </p:sp>
      <p:sp>
        <p:nvSpPr>
          <p:cNvPr id="303" name="object 303"/>
          <p:cNvSpPr txBox="1"/>
          <p:nvPr/>
        </p:nvSpPr>
        <p:spPr>
          <a:xfrm>
            <a:off x="411816" y="5514956"/>
            <a:ext cx="65632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85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readlink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86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25">
                <a:solidFill>
                  <a:srgbClr val="0000FF"/>
                </a:solidFill>
                <a:latin typeface="SGBHDL+TimesNewRoman,Bold"/>
                <a:cs typeface="SGBHDL+TimesNewRoman,Bold"/>
              </a:rPr>
              <a:t>uselib</a:t>
            </a:r>
          </a:p>
        </p:txBody>
      </p:sp>
      <p:sp>
        <p:nvSpPr>
          <p:cNvPr id="304" name="object 304"/>
          <p:cNvSpPr txBox="1"/>
          <p:nvPr/>
        </p:nvSpPr>
        <p:spPr>
          <a:xfrm>
            <a:off x="1420346" y="5506551"/>
            <a:ext cx="1469908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read</a:t>
            </a:r>
            <a:r>
              <a:rPr sz="705" spc="-2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the</a:t>
            </a:r>
            <a:r>
              <a:rPr sz="705" spc="-2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contents</a:t>
            </a:r>
            <a:r>
              <a:rPr sz="705" spc="-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of</a:t>
            </a:r>
            <a:r>
              <a:rPr sz="705" spc="-2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</a:t>
            </a:r>
            <a:r>
              <a:rPr sz="705" spc="-18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symbolic</a:t>
            </a:r>
            <a:r>
              <a:rPr sz="705" spc="-22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link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select</a:t>
            </a: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shared</a:t>
            </a:r>
            <a:r>
              <a:rPr sz="705" spc="2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library</a:t>
            </a:r>
          </a:p>
        </p:txBody>
      </p:sp>
      <p:sp>
        <p:nvSpPr>
          <p:cNvPr id="305" name="object 305"/>
          <p:cNvSpPr txBox="1"/>
          <p:nvPr/>
        </p:nvSpPr>
        <p:spPr>
          <a:xfrm>
            <a:off x="3328147" y="5506551"/>
            <a:ext cx="42013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fs/stat.c</a:t>
            </a:r>
          </a:p>
        </p:txBody>
      </p:sp>
      <p:sp>
        <p:nvSpPr>
          <p:cNvPr id="306" name="object 306"/>
          <p:cNvSpPr txBox="1"/>
          <p:nvPr/>
        </p:nvSpPr>
        <p:spPr>
          <a:xfrm>
            <a:off x="5815853" y="5615809"/>
            <a:ext cx="749264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tune</a:t>
            </a:r>
            <a:r>
              <a:rPr sz="705" spc="-1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kernel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clock</a:t>
            </a:r>
          </a:p>
        </p:txBody>
      </p:sp>
      <p:sp>
        <p:nvSpPr>
          <p:cNvPr id="307" name="object 307"/>
          <p:cNvSpPr txBox="1"/>
          <p:nvPr/>
        </p:nvSpPr>
        <p:spPr>
          <a:xfrm>
            <a:off x="3328147" y="5666235"/>
            <a:ext cx="45009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fs/exec.c</a:t>
            </a:r>
          </a:p>
        </p:txBody>
      </p:sp>
      <p:sp>
        <p:nvSpPr>
          <p:cNvPr id="308" name="object 308"/>
          <p:cNvSpPr txBox="1"/>
          <p:nvPr/>
        </p:nvSpPr>
        <p:spPr>
          <a:xfrm>
            <a:off x="4790515" y="5775493"/>
            <a:ext cx="69100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11">
                <a:solidFill>
                  <a:srgbClr val="000000"/>
                </a:solidFill>
                <a:latin typeface="SGBHDL+TimesNewRoman,Bold"/>
                <a:cs typeface="SGBHDL+TimesNewRoman,Bold"/>
              </a:rPr>
              <a:t>125</a:t>
            </a:r>
            <a:r>
              <a:rPr sz="705" b="1" spc="3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mprotect</a:t>
            </a:r>
          </a:p>
        </p:txBody>
      </p:sp>
      <p:sp>
        <p:nvSpPr>
          <p:cNvPr id="309" name="object 309"/>
          <p:cNvSpPr txBox="1"/>
          <p:nvPr/>
        </p:nvSpPr>
        <p:spPr>
          <a:xfrm>
            <a:off x="5815854" y="5767088"/>
            <a:ext cx="1440853" cy="833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set</a:t>
            </a:r>
            <a:r>
              <a:rPr sz="705" spc="-1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protection</a:t>
            </a:r>
            <a:r>
              <a:rPr sz="705" spc="-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of</a:t>
            </a:r>
            <a:r>
              <a:rPr sz="705" spc="-1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memory</a:t>
            </a:r>
            <a:r>
              <a:rPr sz="705" spc="-12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mapping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POSIX</a:t>
            </a:r>
            <a:r>
              <a:rPr sz="705" spc="-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signal</a:t>
            </a:r>
            <a:r>
              <a:rPr sz="705" spc="-2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handling</a:t>
            </a:r>
            <a:r>
              <a:rPr sz="705" spc="-2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functions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create</a:t>
            </a:r>
            <a:r>
              <a:rPr sz="705" spc="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</a:t>
            </a: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loadable</a:t>
            </a:r>
            <a:r>
              <a:rPr sz="705" spc="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module</a:t>
            </a:r>
            <a:r>
              <a:rPr sz="705" spc="2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entry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initialize</a:t>
            </a:r>
            <a:r>
              <a:rPr sz="705" spc="9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</a:t>
            </a: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loadable</a:t>
            </a:r>
            <a:r>
              <a:rPr sz="705" spc="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module</a:t>
            </a:r>
            <a:r>
              <a:rPr sz="705" spc="2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entry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delete</a:t>
            </a:r>
            <a:r>
              <a:rPr sz="705" spc="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a</a:t>
            </a:r>
            <a:r>
              <a:rPr sz="705" spc="19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loadable</a:t>
            </a:r>
            <a:r>
              <a:rPr sz="705" spc="23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module</a:t>
            </a:r>
            <a:r>
              <a:rPr sz="705" spc="20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entry</a:t>
            </a:r>
          </a:p>
        </p:txBody>
      </p:sp>
      <p:sp>
        <p:nvSpPr>
          <p:cNvPr id="310" name="object 310"/>
          <p:cNvSpPr txBox="1"/>
          <p:nvPr/>
        </p:nvSpPr>
        <p:spPr>
          <a:xfrm>
            <a:off x="7723655" y="5767088"/>
            <a:ext cx="727441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mm/mprotect.c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kernel/signal.c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kernel/module.c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kernel/module.c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kernel/module.c</a:t>
            </a:r>
          </a:p>
        </p:txBody>
      </p:sp>
      <p:sp>
        <p:nvSpPr>
          <p:cNvPr id="311" name="object 311"/>
          <p:cNvSpPr txBox="1"/>
          <p:nvPr/>
        </p:nvSpPr>
        <p:spPr>
          <a:xfrm>
            <a:off x="411816" y="5825919"/>
            <a:ext cx="615573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87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swapon</a:t>
            </a:r>
          </a:p>
        </p:txBody>
      </p:sp>
      <p:sp>
        <p:nvSpPr>
          <p:cNvPr id="312" name="object 312"/>
          <p:cNvSpPr txBox="1"/>
          <p:nvPr/>
        </p:nvSpPr>
        <p:spPr>
          <a:xfrm>
            <a:off x="1420345" y="5817515"/>
            <a:ext cx="153635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start</a:t>
            </a:r>
            <a:r>
              <a:rPr sz="705" spc="-2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swapping</a:t>
            </a:r>
            <a:r>
              <a:rPr sz="705" spc="-21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to</a:t>
            </a:r>
            <a:r>
              <a:rPr sz="705" spc="-18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file/device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reboot or enable/disable Ctrl-Alt-Del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read</a:t>
            </a:r>
            <a:r>
              <a:rPr sz="705" spc="24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directory</a:t>
            </a:r>
            <a:r>
              <a:rPr sz="705" spc="25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entry</a:t>
            </a:r>
          </a:p>
        </p:txBody>
      </p:sp>
      <p:sp>
        <p:nvSpPr>
          <p:cNvPr id="313" name="object 313"/>
          <p:cNvSpPr txBox="1"/>
          <p:nvPr/>
        </p:nvSpPr>
        <p:spPr>
          <a:xfrm>
            <a:off x="3328148" y="5817514"/>
            <a:ext cx="66600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mm/swapfile.c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kernel/sys.c</a:t>
            </a:r>
          </a:p>
        </p:txBody>
      </p:sp>
      <p:sp>
        <p:nvSpPr>
          <p:cNvPr id="314" name="object 314"/>
          <p:cNvSpPr txBox="1"/>
          <p:nvPr/>
        </p:nvSpPr>
        <p:spPr>
          <a:xfrm>
            <a:off x="4790514" y="5926772"/>
            <a:ext cx="908974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126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sigprocmask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127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create_module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128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init_module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SGBHDL+TimesNewRoman,Bold"/>
                <a:cs typeface="SGBHDL+TimesNewRoman,Bold"/>
              </a:rPr>
              <a:t>129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SGBHDL+TimesNewRoman,Bold"/>
                <a:cs typeface="SGBHDL+TimesNewRoman,Bold"/>
              </a:rPr>
              <a:t>delete_module</a:t>
            </a:r>
          </a:p>
        </p:txBody>
      </p:sp>
      <p:sp>
        <p:nvSpPr>
          <p:cNvPr id="315" name="object 315"/>
          <p:cNvSpPr txBox="1"/>
          <p:nvPr/>
        </p:nvSpPr>
        <p:spPr>
          <a:xfrm>
            <a:off x="411816" y="5977198"/>
            <a:ext cx="5876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88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6">
                <a:solidFill>
                  <a:srgbClr val="0000FF"/>
                </a:solidFill>
                <a:latin typeface="SGBHDL+TimesNewRoman,Bold"/>
                <a:cs typeface="SGBHDL+TimesNewRoman,Bold"/>
              </a:rPr>
              <a:t>reboot</a:t>
            </a:r>
          </a:p>
        </p:txBody>
      </p:sp>
      <p:sp>
        <p:nvSpPr>
          <p:cNvPr id="316" name="object 316"/>
          <p:cNvSpPr txBox="1"/>
          <p:nvPr/>
        </p:nvSpPr>
        <p:spPr>
          <a:xfrm>
            <a:off x="411816" y="6128478"/>
            <a:ext cx="798113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89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12">
                <a:solidFill>
                  <a:srgbClr val="0000FF"/>
                </a:solidFill>
                <a:latin typeface="SGBHDL+TimesNewRoman,Bold"/>
                <a:cs typeface="SGBHDL+TimesNewRoman,Bold"/>
              </a:rPr>
              <a:t>old_readdir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 spc="44">
                <a:solidFill>
                  <a:srgbClr val="000000"/>
                </a:solidFill>
                <a:latin typeface="SGBHDL+TimesNewRoman,Bold"/>
                <a:cs typeface="SGBHDL+TimesNewRoman,Bold"/>
              </a:rPr>
              <a:t>90</a:t>
            </a:r>
            <a:r>
              <a:rPr sz="705" b="1" spc="5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20">
                <a:solidFill>
                  <a:srgbClr val="0000FF"/>
                </a:solidFill>
                <a:latin typeface="SGBHDL+TimesNewRoman,Bold"/>
                <a:cs typeface="SGBHDL+TimesNewRoman,Bold"/>
              </a:rPr>
              <a:t>old_mmap</a:t>
            </a:r>
          </a:p>
        </p:txBody>
      </p:sp>
      <p:sp>
        <p:nvSpPr>
          <p:cNvPr id="317" name="object 317"/>
          <p:cNvSpPr txBox="1"/>
          <p:nvPr/>
        </p:nvSpPr>
        <p:spPr>
          <a:xfrm>
            <a:off x="3328147" y="6120073"/>
            <a:ext cx="563308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fs/readdir.c</a:t>
            </a:r>
          </a:p>
        </p:txBody>
      </p:sp>
      <p:sp>
        <p:nvSpPr>
          <p:cNvPr id="318" name="object 318"/>
          <p:cNvSpPr txBox="1"/>
          <p:nvPr/>
        </p:nvSpPr>
        <p:spPr>
          <a:xfrm>
            <a:off x="1420345" y="6279757"/>
            <a:ext cx="933318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BCFOWP+TimesNewRoman"/>
                <a:cs typeface="BCFOWP+TimesNewRoman"/>
              </a:rPr>
              <a:t>map</a:t>
            </a:r>
            <a:r>
              <a:rPr sz="705" spc="-4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pages</a:t>
            </a:r>
            <a:r>
              <a:rPr sz="705" spc="-46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>
                <a:solidFill>
                  <a:srgbClr val="000000"/>
                </a:solidFill>
                <a:latin typeface="BCFOWP+TimesNewRoman"/>
                <a:cs typeface="BCFOWP+TimesNewRoman"/>
              </a:rPr>
              <a:t>of</a:t>
            </a:r>
            <a:r>
              <a:rPr sz="705" spc="-48">
                <a:solidFill>
                  <a:srgbClr val="000000"/>
                </a:solidFill>
                <a:latin typeface="BCFOWP+TimesNewRoman"/>
                <a:cs typeface="BCFOWP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BCFOWP+TimesNewRoman"/>
                <a:cs typeface="BCFOWP+TimesNewRoman"/>
              </a:rPr>
              <a:t>memory</a:t>
            </a:r>
          </a:p>
        </p:txBody>
      </p:sp>
      <p:sp>
        <p:nvSpPr>
          <p:cNvPr id="319" name="object 319"/>
          <p:cNvSpPr txBox="1"/>
          <p:nvPr/>
        </p:nvSpPr>
        <p:spPr>
          <a:xfrm>
            <a:off x="3328148" y="6279757"/>
            <a:ext cx="1184009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JMJGFR+TimesNewRoman,Italic"/>
                <a:cs typeface="JMJGFR+TimesNewRoman,Italic"/>
              </a:rPr>
              <a:t>arch/i386/kernel/sys_i386.c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bject 1"/>
          <p:cNvSpPr/>
          <p:nvPr/>
        </p:nvSpPr>
        <p:spPr>
          <a:xfrm>
            <a:off x="361390" y="327772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" name="object 2"/>
          <p:cNvSpPr/>
          <p:nvPr/>
        </p:nvSpPr>
        <p:spPr>
          <a:xfrm>
            <a:off x="588309" y="327772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" name="object 3"/>
          <p:cNvSpPr/>
          <p:nvPr/>
        </p:nvSpPr>
        <p:spPr>
          <a:xfrm>
            <a:off x="134471" y="0"/>
            <a:ext cx="16809" cy="24436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" name="object 4"/>
          <p:cNvSpPr/>
          <p:nvPr/>
        </p:nvSpPr>
        <p:spPr>
          <a:xfrm>
            <a:off x="1403537" y="327772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" name="object 5"/>
          <p:cNvSpPr/>
          <p:nvPr/>
        </p:nvSpPr>
        <p:spPr>
          <a:xfrm>
            <a:off x="3311338" y="327772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" name="object 6"/>
          <p:cNvSpPr/>
          <p:nvPr/>
        </p:nvSpPr>
        <p:spPr>
          <a:xfrm>
            <a:off x="361390" y="327772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" name="object 7"/>
          <p:cNvSpPr/>
          <p:nvPr/>
        </p:nvSpPr>
        <p:spPr>
          <a:xfrm>
            <a:off x="1403537" y="487456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" name="object 8"/>
          <p:cNvSpPr/>
          <p:nvPr/>
        </p:nvSpPr>
        <p:spPr>
          <a:xfrm>
            <a:off x="3311338" y="487456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" name="object 9"/>
          <p:cNvSpPr/>
          <p:nvPr/>
        </p:nvSpPr>
        <p:spPr>
          <a:xfrm>
            <a:off x="1403537" y="638735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" name="object 10"/>
          <p:cNvSpPr/>
          <p:nvPr/>
        </p:nvSpPr>
        <p:spPr>
          <a:xfrm>
            <a:off x="3311338" y="638735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" name="object 11"/>
          <p:cNvSpPr/>
          <p:nvPr/>
        </p:nvSpPr>
        <p:spPr>
          <a:xfrm>
            <a:off x="361390" y="638735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" name="object 12"/>
          <p:cNvSpPr/>
          <p:nvPr/>
        </p:nvSpPr>
        <p:spPr>
          <a:xfrm>
            <a:off x="1403537" y="79001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" name="object 13"/>
          <p:cNvSpPr/>
          <p:nvPr/>
        </p:nvSpPr>
        <p:spPr>
          <a:xfrm>
            <a:off x="3311338" y="79001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" name="object 14"/>
          <p:cNvSpPr/>
          <p:nvPr/>
        </p:nvSpPr>
        <p:spPr>
          <a:xfrm>
            <a:off x="1403537" y="941294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" name="object 15"/>
          <p:cNvSpPr/>
          <p:nvPr/>
        </p:nvSpPr>
        <p:spPr>
          <a:xfrm>
            <a:off x="3311338" y="941294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" name="object 16"/>
          <p:cNvSpPr/>
          <p:nvPr/>
        </p:nvSpPr>
        <p:spPr>
          <a:xfrm>
            <a:off x="361390" y="941294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7" name="object 17"/>
          <p:cNvSpPr/>
          <p:nvPr/>
        </p:nvSpPr>
        <p:spPr>
          <a:xfrm>
            <a:off x="1403537" y="1100978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8" name="object 18"/>
          <p:cNvSpPr/>
          <p:nvPr/>
        </p:nvSpPr>
        <p:spPr>
          <a:xfrm>
            <a:off x="3311338" y="1100978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9" name="object 19"/>
          <p:cNvSpPr/>
          <p:nvPr/>
        </p:nvSpPr>
        <p:spPr>
          <a:xfrm>
            <a:off x="1403537" y="1252257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0" name="object 20"/>
          <p:cNvSpPr/>
          <p:nvPr/>
        </p:nvSpPr>
        <p:spPr>
          <a:xfrm>
            <a:off x="3311338" y="1252257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1" name="object 21"/>
          <p:cNvSpPr/>
          <p:nvPr/>
        </p:nvSpPr>
        <p:spPr>
          <a:xfrm>
            <a:off x="361390" y="1403537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2" name="object 22"/>
          <p:cNvSpPr/>
          <p:nvPr/>
        </p:nvSpPr>
        <p:spPr>
          <a:xfrm>
            <a:off x="588309" y="1403537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3" name="object 23"/>
          <p:cNvSpPr/>
          <p:nvPr/>
        </p:nvSpPr>
        <p:spPr>
          <a:xfrm>
            <a:off x="1403537" y="1403537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4" name="object 24"/>
          <p:cNvSpPr/>
          <p:nvPr/>
        </p:nvSpPr>
        <p:spPr>
          <a:xfrm>
            <a:off x="3311338" y="1403537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5" name="object 25"/>
          <p:cNvSpPr/>
          <p:nvPr/>
        </p:nvSpPr>
        <p:spPr>
          <a:xfrm>
            <a:off x="361390" y="1403537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6" name="object 26"/>
          <p:cNvSpPr/>
          <p:nvPr/>
        </p:nvSpPr>
        <p:spPr>
          <a:xfrm>
            <a:off x="1403537" y="1563220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7" name="object 27"/>
          <p:cNvSpPr/>
          <p:nvPr/>
        </p:nvSpPr>
        <p:spPr>
          <a:xfrm>
            <a:off x="3311338" y="1563220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8" name="object 28"/>
          <p:cNvSpPr/>
          <p:nvPr/>
        </p:nvSpPr>
        <p:spPr>
          <a:xfrm>
            <a:off x="1403537" y="1714500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29" name="object 29"/>
          <p:cNvSpPr/>
          <p:nvPr/>
        </p:nvSpPr>
        <p:spPr>
          <a:xfrm>
            <a:off x="3311338" y="1714500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0" name="object 30"/>
          <p:cNvSpPr/>
          <p:nvPr/>
        </p:nvSpPr>
        <p:spPr>
          <a:xfrm>
            <a:off x="361390" y="1714500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1" name="object 31"/>
          <p:cNvSpPr/>
          <p:nvPr/>
        </p:nvSpPr>
        <p:spPr>
          <a:xfrm>
            <a:off x="1403537" y="1865779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2" name="object 32"/>
          <p:cNvSpPr/>
          <p:nvPr/>
        </p:nvSpPr>
        <p:spPr>
          <a:xfrm>
            <a:off x="3311338" y="1865779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3" name="object 33"/>
          <p:cNvSpPr/>
          <p:nvPr/>
        </p:nvSpPr>
        <p:spPr>
          <a:xfrm>
            <a:off x="1403537" y="2017059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4" name="object 34"/>
          <p:cNvSpPr/>
          <p:nvPr/>
        </p:nvSpPr>
        <p:spPr>
          <a:xfrm>
            <a:off x="3311338" y="2017059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5" name="object 35"/>
          <p:cNvSpPr/>
          <p:nvPr/>
        </p:nvSpPr>
        <p:spPr>
          <a:xfrm>
            <a:off x="361390" y="2017059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6" name="object 36"/>
          <p:cNvSpPr/>
          <p:nvPr/>
        </p:nvSpPr>
        <p:spPr>
          <a:xfrm>
            <a:off x="1403537" y="2176742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7" name="object 37"/>
          <p:cNvSpPr/>
          <p:nvPr/>
        </p:nvSpPr>
        <p:spPr>
          <a:xfrm>
            <a:off x="3311338" y="2176742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8" name="object 38"/>
          <p:cNvSpPr/>
          <p:nvPr/>
        </p:nvSpPr>
        <p:spPr>
          <a:xfrm>
            <a:off x="1403537" y="2328022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39" name="object 39"/>
          <p:cNvSpPr/>
          <p:nvPr/>
        </p:nvSpPr>
        <p:spPr>
          <a:xfrm>
            <a:off x="3311338" y="2328022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0" name="object 40"/>
          <p:cNvSpPr/>
          <p:nvPr/>
        </p:nvSpPr>
        <p:spPr>
          <a:xfrm>
            <a:off x="361390" y="2328022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1" name="object 41"/>
          <p:cNvSpPr/>
          <p:nvPr/>
        </p:nvSpPr>
        <p:spPr>
          <a:xfrm>
            <a:off x="1403537" y="2479301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2" name="object 42"/>
          <p:cNvSpPr/>
          <p:nvPr/>
        </p:nvSpPr>
        <p:spPr>
          <a:xfrm>
            <a:off x="3311338" y="2479301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3" name="object 43"/>
          <p:cNvSpPr/>
          <p:nvPr/>
        </p:nvSpPr>
        <p:spPr>
          <a:xfrm>
            <a:off x="1403537" y="2630581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4" name="object 44"/>
          <p:cNvSpPr/>
          <p:nvPr/>
        </p:nvSpPr>
        <p:spPr>
          <a:xfrm>
            <a:off x="3311338" y="2630581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5" name="object 45"/>
          <p:cNvSpPr/>
          <p:nvPr/>
        </p:nvSpPr>
        <p:spPr>
          <a:xfrm>
            <a:off x="361390" y="2630581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6" name="object 46"/>
          <p:cNvSpPr/>
          <p:nvPr/>
        </p:nvSpPr>
        <p:spPr>
          <a:xfrm>
            <a:off x="1403537" y="279026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7" name="object 47"/>
          <p:cNvSpPr/>
          <p:nvPr/>
        </p:nvSpPr>
        <p:spPr>
          <a:xfrm>
            <a:off x="3311338" y="279026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8" name="object 48"/>
          <p:cNvSpPr/>
          <p:nvPr/>
        </p:nvSpPr>
        <p:spPr>
          <a:xfrm>
            <a:off x="1403537" y="294154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49" name="object 49"/>
          <p:cNvSpPr/>
          <p:nvPr/>
        </p:nvSpPr>
        <p:spPr>
          <a:xfrm>
            <a:off x="3311338" y="294154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0" name="object 50"/>
          <p:cNvSpPr/>
          <p:nvPr/>
        </p:nvSpPr>
        <p:spPr>
          <a:xfrm>
            <a:off x="361390" y="2941544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1" name="object 51"/>
          <p:cNvSpPr/>
          <p:nvPr/>
        </p:nvSpPr>
        <p:spPr>
          <a:xfrm>
            <a:off x="1403537" y="3092823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2" name="object 52"/>
          <p:cNvSpPr/>
          <p:nvPr/>
        </p:nvSpPr>
        <p:spPr>
          <a:xfrm>
            <a:off x="3311338" y="3092823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3" name="object 53"/>
          <p:cNvSpPr/>
          <p:nvPr/>
        </p:nvSpPr>
        <p:spPr>
          <a:xfrm>
            <a:off x="1403537" y="3244103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4" name="object 54"/>
          <p:cNvSpPr/>
          <p:nvPr/>
        </p:nvSpPr>
        <p:spPr>
          <a:xfrm>
            <a:off x="3311338" y="3244103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5" name="object 55"/>
          <p:cNvSpPr/>
          <p:nvPr/>
        </p:nvSpPr>
        <p:spPr>
          <a:xfrm>
            <a:off x="361390" y="3244103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6" name="object 56"/>
          <p:cNvSpPr/>
          <p:nvPr/>
        </p:nvSpPr>
        <p:spPr>
          <a:xfrm>
            <a:off x="1403537" y="3403787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7" name="object 57"/>
          <p:cNvSpPr/>
          <p:nvPr/>
        </p:nvSpPr>
        <p:spPr>
          <a:xfrm>
            <a:off x="3311338" y="3403787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8" name="object 58"/>
          <p:cNvSpPr/>
          <p:nvPr/>
        </p:nvSpPr>
        <p:spPr>
          <a:xfrm>
            <a:off x="1403537" y="3555066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59" name="object 59"/>
          <p:cNvSpPr/>
          <p:nvPr/>
        </p:nvSpPr>
        <p:spPr>
          <a:xfrm>
            <a:off x="3311338" y="3555066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0" name="object 60"/>
          <p:cNvSpPr/>
          <p:nvPr/>
        </p:nvSpPr>
        <p:spPr>
          <a:xfrm>
            <a:off x="361390" y="3706345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1" name="object 61"/>
          <p:cNvSpPr/>
          <p:nvPr/>
        </p:nvSpPr>
        <p:spPr>
          <a:xfrm>
            <a:off x="588309" y="3706345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2" name="object 62"/>
          <p:cNvSpPr/>
          <p:nvPr/>
        </p:nvSpPr>
        <p:spPr>
          <a:xfrm>
            <a:off x="1403537" y="3706345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3" name="object 63"/>
          <p:cNvSpPr/>
          <p:nvPr/>
        </p:nvSpPr>
        <p:spPr>
          <a:xfrm>
            <a:off x="3311338" y="3706345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4" name="object 64"/>
          <p:cNvSpPr/>
          <p:nvPr/>
        </p:nvSpPr>
        <p:spPr>
          <a:xfrm>
            <a:off x="361390" y="3706345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5" name="object 65"/>
          <p:cNvSpPr/>
          <p:nvPr/>
        </p:nvSpPr>
        <p:spPr>
          <a:xfrm>
            <a:off x="1403537" y="3866029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6" name="object 66"/>
          <p:cNvSpPr/>
          <p:nvPr/>
        </p:nvSpPr>
        <p:spPr>
          <a:xfrm>
            <a:off x="3311338" y="3866029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7" name="object 67"/>
          <p:cNvSpPr/>
          <p:nvPr/>
        </p:nvSpPr>
        <p:spPr>
          <a:xfrm>
            <a:off x="1403537" y="4017309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8" name="object 68"/>
          <p:cNvSpPr/>
          <p:nvPr/>
        </p:nvSpPr>
        <p:spPr>
          <a:xfrm>
            <a:off x="3311338" y="4017309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69" name="object 69"/>
          <p:cNvSpPr/>
          <p:nvPr/>
        </p:nvSpPr>
        <p:spPr>
          <a:xfrm>
            <a:off x="361390" y="4017309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0" name="object 70"/>
          <p:cNvSpPr/>
          <p:nvPr/>
        </p:nvSpPr>
        <p:spPr>
          <a:xfrm>
            <a:off x="1403537" y="4168588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1" name="object 71"/>
          <p:cNvSpPr/>
          <p:nvPr/>
        </p:nvSpPr>
        <p:spPr>
          <a:xfrm>
            <a:off x="3311338" y="4168588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2" name="object 72"/>
          <p:cNvSpPr/>
          <p:nvPr/>
        </p:nvSpPr>
        <p:spPr>
          <a:xfrm>
            <a:off x="1403537" y="4319867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3" name="object 73"/>
          <p:cNvSpPr/>
          <p:nvPr/>
        </p:nvSpPr>
        <p:spPr>
          <a:xfrm>
            <a:off x="3311338" y="4319867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4" name="object 74"/>
          <p:cNvSpPr/>
          <p:nvPr/>
        </p:nvSpPr>
        <p:spPr>
          <a:xfrm>
            <a:off x="361390" y="4319867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5" name="object 75"/>
          <p:cNvSpPr/>
          <p:nvPr/>
        </p:nvSpPr>
        <p:spPr>
          <a:xfrm>
            <a:off x="1403537" y="4479551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6" name="object 76"/>
          <p:cNvSpPr/>
          <p:nvPr/>
        </p:nvSpPr>
        <p:spPr>
          <a:xfrm>
            <a:off x="3311338" y="4479551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7" name="object 77"/>
          <p:cNvSpPr/>
          <p:nvPr/>
        </p:nvSpPr>
        <p:spPr>
          <a:xfrm>
            <a:off x="1403537" y="4630831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8" name="object 78"/>
          <p:cNvSpPr/>
          <p:nvPr/>
        </p:nvSpPr>
        <p:spPr>
          <a:xfrm>
            <a:off x="3311338" y="4630831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79" name="object 79"/>
          <p:cNvSpPr/>
          <p:nvPr/>
        </p:nvSpPr>
        <p:spPr>
          <a:xfrm>
            <a:off x="361390" y="4630831"/>
            <a:ext cx="1030941" cy="244362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0" name="object 80"/>
          <p:cNvSpPr/>
          <p:nvPr/>
        </p:nvSpPr>
        <p:spPr>
          <a:xfrm>
            <a:off x="1403537" y="4782110"/>
            <a:ext cx="1896596" cy="244362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1" name="object 81"/>
          <p:cNvSpPr/>
          <p:nvPr/>
        </p:nvSpPr>
        <p:spPr>
          <a:xfrm>
            <a:off x="3311338" y="4782110"/>
            <a:ext cx="1081368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2" name="object 82"/>
          <p:cNvSpPr/>
          <p:nvPr/>
        </p:nvSpPr>
        <p:spPr>
          <a:xfrm>
            <a:off x="1403537" y="5042647"/>
            <a:ext cx="1896596" cy="24436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3" name="object 83"/>
          <p:cNvSpPr/>
          <p:nvPr/>
        </p:nvSpPr>
        <p:spPr>
          <a:xfrm>
            <a:off x="3311338" y="5042647"/>
            <a:ext cx="1081368" cy="244362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4" name="object 84"/>
          <p:cNvSpPr/>
          <p:nvPr/>
        </p:nvSpPr>
        <p:spPr>
          <a:xfrm>
            <a:off x="361390" y="5042647"/>
            <a:ext cx="1030941" cy="244362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5" name="object 85"/>
          <p:cNvSpPr/>
          <p:nvPr/>
        </p:nvSpPr>
        <p:spPr>
          <a:xfrm>
            <a:off x="1403537" y="5294779"/>
            <a:ext cx="1896596" cy="244362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6" name="object 86"/>
          <p:cNvSpPr/>
          <p:nvPr/>
        </p:nvSpPr>
        <p:spPr>
          <a:xfrm>
            <a:off x="3311338" y="5294779"/>
            <a:ext cx="1081368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7" name="object 87"/>
          <p:cNvSpPr/>
          <p:nvPr/>
        </p:nvSpPr>
        <p:spPr>
          <a:xfrm>
            <a:off x="1403537" y="5555316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8" name="object 88"/>
          <p:cNvSpPr/>
          <p:nvPr/>
        </p:nvSpPr>
        <p:spPr>
          <a:xfrm>
            <a:off x="3311338" y="5555316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89" name="object 89"/>
          <p:cNvSpPr/>
          <p:nvPr/>
        </p:nvSpPr>
        <p:spPr>
          <a:xfrm>
            <a:off x="361390" y="5555316"/>
            <a:ext cx="1030941" cy="24436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0" name="object 90"/>
          <p:cNvSpPr/>
          <p:nvPr/>
        </p:nvSpPr>
        <p:spPr>
          <a:xfrm>
            <a:off x="1403537" y="5706595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1" name="object 91"/>
          <p:cNvSpPr/>
          <p:nvPr/>
        </p:nvSpPr>
        <p:spPr>
          <a:xfrm>
            <a:off x="3311338" y="5706595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2" name="object 92"/>
          <p:cNvSpPr/>
          <p:nvPr/>
        </p:nvSpPr>
        <p:spPr>
          <a:xfrm>
            <a:off x="1403537" y="5857875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3" name="object 93"/>
          <p:cNvSpPr/>
          <p:nvPr/>
        </p:nvSpPr>
        <p:spPr>
          <a:xfrm>
            <a:off x="3311338" y="5857875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4" name="object 94"/>
          <p:cNvSpPr/>
          <p:nvPr/>
        </p:nvSpPr>
        <p:spPr>
          <a:xfrm>
            <a:off x="361390" y="6009154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5" name="object 95"/>
          <p:cNvSpPr/>
          <p:nvPr/>
        </p:nvSpPr>
        <p:spPr>
          <a:xfrm>
            <a:off x="588309" y="6009154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6" name="object 96"/>
          <p:cNvSpPr/>
          <p:nvPr/>
        </p:nvSpPr>
        <p:spPr>
          <a:xfrm>
            <a:off x="1403537" y="6009154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7" name="object 97"/>
          <p:cNvSpPr/>
          <p:nvPr/>
        </p:nvSpPr>
        <p:spPr>
          <a:xfrm>
            <a:off x="3311338" y="6009154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8" name="object 98"/>
          <p:cNvSpPr/>
          <p:nvPr/>
        </p:nvSpPr>
        <p:spPr>
          <a:xfrm>
            <a:off x="361390" y="6009154"/>
            <a:ext cx="1030941" cy="24436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99" name="object 99"/>
          <p:cNvSpPr/>
          <p:nvPr/>
        </p:nvSpPr>
        <p:spPr>
          <a:xfrm>
            <a:off x="1403537" y="6168838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0" name="object 100"/>
          <p:cNvSpPr/>
          <p:nvPr/>
        </p:nvSpPr>
        <p:spPr>
          <a:xfrm>
            <a:off x="3311338" y="6168838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1" name="object 101"/>
          <p:cNvSpPr/>
          <p:nvPr/>
        </p:nvSpPr>
        <p:spPr>
          <a:xfrm>
            <a:off x="4756898" y="327772"/>
            <a:ext cx="215713" cy="244362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2" name="object 102"/>
          <p:cNvSpPr/>
          <p:nvPr/>
        </p:nvSpPr>
        <p:spPr>
          <a:xfrm>
            <a:off x="4983817" y="327772"/>
            <a:ext cx="804022" cy="244362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3" name="object 103"/>
          <p:cNvSpPr/>
          <p:nvPr/>
        </p:nvSpPr>
        <p:spPr>
          <a:xfrm>
            <a:off x="5799044" y="327772"/>
            <a:ext cx="1896596" cy="244362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4" name="object 104"/>
          <p:cNvSpPr/>
          <p:nvPr/>
        </p:nvSpPr>
        <p:spPr>
          <a:xfrm>
            <a:off x="7706845" y="327772"/>
            <a:ext cx="1081368" cy="24436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5" name="object 105"/>
          <p:cNvSpPr/>
          <p:nvPr/>
        </p:nvSpPr>
        <p:spPr>
          <a:xfrm>
            <a:off x="4756897" y="327772"/>
            <a:ext cx="1030941" cy="244362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6" name="object 106"/>
          <p:cNvSpPr/>
          <p:nvPr/>
        </p:nvSpPr>
        <p:spPr>
          <a:xfrm>
            <a:off x="5799044" y="588309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7" name="object 107"/>
          <p:cNvSpPr/>
          <p:nvPr/>
        </p:nvSpPr>
        <p:spPr>
          <a:xfrm>
            <a:off x="7706845" y="588309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8" name="object 108"/>
          <p:cNvSpPr/>
          <p:nvPr/>
        </p:nvSpPr>
        <p:spPr>
          <a:xfrm>
            <a:off x="5799044" y="739588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09" name="object 109"/>
          <p:cNvSpPr/>
          <p:nvPr/>
        </p:nvSpPr>
        <p:spPr>
          <a:xfrm>
            <a:off x="7706845" y="739588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0" name="object 110"/>
          <p:cNvSpPr/>
          <p:nvPr/>
        </p:nvSpPr>
        <p:spPr>
          <a:xfrm>
            <a:off x="4756898" y="890867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1" name="object 111"/>
          <p:cNvSpPr/>
          <p:nvPr/>
        </p:nvSpPr>
        <p:spPr>
          <a:xfrm>
            <a:off x="4983817" y="890867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2" name="object 112"/>
          <p:cNvSpPr/>
          <p:nvPr/>
        </p:nvSpPr>
        <p:spPr>
          <a:xfrm>
            <a:off x="5799044" y="890867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3" name="object 113"/>
          <p:cNvSpPr/>
          <p:nvPr/>
        </p:nvSpPr>
        <p:spPr>
          <a:xfrm>
            <a:off x="7706845" y="890867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4" name="object 114"/>
          <p:cNvSpPr/>
          <p:nvPr/>
        </p:nvSpPr>
        <p:spPr>
          <a:xfrm>
            <a:off x="4756897" y="890867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5" name="object 115"/>
          <p:cNvSpPr/>
          <p:nvPr/>
        </p:nvSpPr>
        <p:spPr>
          <a:xfrm>
            <a:off x="5799044" y="1050551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6" name="object 116"/>
          <p:cNvSpPr/>
          <p:nvPr/>
        </p:nvSpPr>
        <p:spPr>
          <a:xfrm>
            <a:off x="7706845" y="1050551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7" name="object 117"/>
          <p:cNvSpPr/>
          <p:nvPr/>
        </p:nvSpPr>
        <p:spPr>
          <a:xfrm>
            <a:off x="5799044" y="1201831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8" name="object 118"/>
          <p:cNvSpPr/>
          <p:nvPr/>
        </p:nvSpPr>
        <p:spPr>
          <a:xfrm>
            <a:off x="7706845" y="1201831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19" name="object 119"/>
          <p:cNvSpPr/>
          <p:nvPr/>
        </p:nvSpPr>
        <p:spPr>
          <a:xfrm>
            <a:off x="4756898" y="1353110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0" name="object 120"/>
          <p:cNvSpPr/>
          <p:nvPr/>
        </p:nvSpPr>
        <p:spPr>
          <a:xfrm>
            <a:off x="4983817" y="1353110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1" name="object 121"/>
          <p:cNvSpPr/>
          <p:nvPr/>
        </p:nvSpPr>
        <p:spPr>
          <a:xfrm>
            <a:off x="5799044" y="1353110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2" name="object 122"/>
          <p:cNvSpPr/>
          <p:nvPr/>
        </p:nvSpPr>
        <p:spPr>
          <a:xfrm>
            <a:off x="7706845" y="1353110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3" name="object 123"/>
          <p:cNvSpPr/>
          <p:nvPr/>
        </p:nvSpPr>
        <p:spPr>
          <a:xfrm>
            <a:off x="4756897" y="1353110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4" name="object 124"/>
          <p:cNvSpPr/>
          <p:nvPr/>
        </p:nvSpPr>
        <p:spPr>
          <a:xfrm>
            <a:off x="5799044" y="1512794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5" name="object 125"/>
          <p:cNvSpPr/>
          <p:nvPr/>
        </p:nvSpPr>
        <p:spPr>
          <a:xfrm>
            <a:off x="7706845" y="1512794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6" name="object 126"/>
          <p:cNvSpPr/>
          <p:nvPr/>
        </p:nvSpPr>
        <p:spPr>
          <a:xfrm>
            <a:off x="5799044" y="1664073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7" name="object 127"/>
          <p:cNvSpPr/>
          <p:nvPr/>
        </p:nvSpPr>
        <p:spPr>
          <a:xfrm>
            <a:off x="7706845" y="1664073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8" name="object 128"/>
          <p:cNvSpPr/>
          <p:nvPr/>
        </p:nvSpPr>
        <p:spPr>
          <a:xfrm>
            <a:off x="4756897" y="1664073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29" name="object 129"/>
          <p:cNvSpPr/>
          <p:nvPr/>
        </p:nvSpPr>
        <p:spPr>
          <a:xfrm>
            <a:off x="5799044" y="1815353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0" name="object 130"/>
          <p:cNvSpPr/>
          <p:nvPr/>
        </p:nvSpPr>
        <p:spPr>
          <a:xfrm>
            <a:off x="7706845" y="1815353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1" name="object 131"/>
          <p:cNvSpPr/>
          <p:nvPr/>
        </p:nvSpPr>
        <p:spPr>
          <a:xfrm>
            <a:off x="5799044" y="1966632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2" name="object 132"/>
          <p:cNvSpPr/>
          <p:nvPr/>
        </p:nvSpPr>
        <p:spPr>
          <a:xfrm>
            <a:off x="7706845" y="1966632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3" name="object 133"/>
          <p:cNvSpPr/>
          <p:nvPr/>
        </p:nvSpPr>
        <p:spPr>
          <a:xfrm>
            <a:off x="4756897" y="1966632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4" name="object 134"/>
          <p:cNvSpPr/>
          <p:nvPr/>
        </p:nvSpPr>
        <p:spPr>
          <a:xfrm>
            <a:off x="5799044" y="2126316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5" name="object 135"/>
          <p:cNvSpPr/>
          <p:nvPr/>
        </p:nvSpPr>
        <p:spPr>
          <a:xfrm>
            <a:off x="7706845" y="2126316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6" name="object 136"/>
          <p:cNvSpPr/>
          <p:nvPr/>
        </p:nvSpPr>
        <p:spPr>
          <a:xfrm>
            <a:off x="5799044" y="2277595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7" name="object 137"/>
          <p:cNvSpPr/>
          <p:nvPr/>
        </p:nvSpPr>
        <p:spPr>
          <a:xfrm>
            <a:off x="7706845" y="2277595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8" name="object 138"/>
          <p:cNvSpPr/>
          <p:nvPr/>
        </p:nvSpPr>
        <p:spPr>
          <a:xfrm>
            <a:off x="4756897" y="2277595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39" name="object 139"/>
          <p:cNvSpPr/>
          <p:nvPr/>
        </p:nvSpPr>
        <p:spPr>
          <a:xfrm>
            <a:off x="5799044" y="2428875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0" name="object 140"/>
          <p:cNvSpPr/>
          <p:nvPr/>
        </p:nvSpPr>
        <p:spPr>
          <a:xfrm>
            <a:off x="7706845" y="2428875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1" name="object 141"/>
          <p:cNvSpPr/>
          <p:nvPr/>
        </p:nvSpPr>
        <p:spPr>
          <a:xfrm>
            <a:off x="5799044" y="2580154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2" name="object 142"/>
          <p:cNvSpPr/>
          <p:nvPr/>
        </p:nvSpPr>
        <p:spPr>
          <a:xfrm>
            <a:off x="7706845" y="2580154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3" name="object 143"/>
          <p:cNvSpPr/>
          <p:nvPr/>
        </p:nvSpPr>
        <p:spPr>
          <a:xfrm>
            <a:off x="4756897" y="2580154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4" name="object 144"/>
          <p:cNvSpPr/>
          <p:nvPr/>
        </p:nvSpPr>
        <p:spPr>
          <a:xfrm>
            <a:off x="5799044" y="2739838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5" name="object 145"/>
          <p:cNvSpPr/>
          <p:nvPr/>
        </p:nvSpPr>
        <p:spPr>
          <a:xfrm>
            <a:off x="7706845" y="2739838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6" name="object 146"/>
          <p:cNvSpPr/>
          <p:nvPr/>
        </p:nvSpPr>
        <p:spPr>
          <a:xfrm>
            <a:off x="5799044" y="2891117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7" name="object 147"/>
          <p:cNvSpPr/>
          <p:nvPr/>
        </p:nvSpPr>
        <p:spPr>
          <a:xfrm>
            <a:off x="7706845" y="2891117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8" name="object 148"/>
          <p:cNvSpPr/>
          <p:nvPr/>
        </p:nvSpPr>
        <p:spPr>
          <a:xfrm>
            <a:off x="4756897" y="2891117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49" name="object 149"/>
          <p:cNvSpPr/>
          <p:nvPr/>
        </p:nvSpPr>
        <p:spPr>
          <a:xfrm>
            <a:off x="5799044" y="3042397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0" name="object 150"/>
          <p:cNvSpPr/>
          <p:nvPr/>
        </p:nvSpPr>
        <p:spPr>
          <a:xfrm>
            <a:off x="7706845" y="3042397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1" name="object 151"/>
          <p:cNvSpPr/>
          <p:nvPr/>
        </p:nvSpPr>
        <p:spPr>
          <a:xfrm>
            <a:off x="5799044" y="3193676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2" name="object 152"/>
          <p:cNvSpPr/>
          <p:nvPr/>
        </p:nvSpPr>
        <p:spPr>
          <a:xfrm>
            <a:off x="7706845" y="3193676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3" name="object 153"/>
          <p:cNvSpPr/>
          <p:nvPr/>
        </p:nvSpPr>
        <p:spPr>
          <a:xfrm>
            <a:off x="4756897" y="3193676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4" name="object 154"/>
          <p:cNvSpPr/>
          <p:nvPr/>
        </p:nvSpPr>
        <p:spPr>
          <a:xfrm>
            <a:off x="5799044" y="3353360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5" name="object 155"/>
          <p:cNvSpPr/>
          <p:nvPr/>
        </p:nvSpPr>
        <p:spPr>
          <a:xfrm>
            <a:off x="7706845" y="3353360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6" name="object 156"/>
          <p:cNvSpPr/>
          <p:nvPr/>
        </p:nvSpPr>
        <p:spPr>
          <a:xfrm>
            <a:off x="5799044" y="3504639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7" name="object 157"/>
          <p:cNvSpPr/>
          <p:nvPr/>
        </p:nvSpPr>
        <p:spPr>
          <a:xfrm>
            <a:off x="7706845" y="3504639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8" name="object 158"/>
          <p:cNvSpPr/>
          <p:nvPr/>
        </p:nvSpPr>
        <p:spPr>
          <a:xfrm>
            <a:off x="4756898" y="3655919"/>
            <a:ext cx="215713" cy="24436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59" name="object 159"/>
          <p:cNvSpPr/>
          <p:nvPr/>
        </p:nvSpPr>
        <p:spPr>
          <a:xfrm>
            <a:off x="4983817" y="3655919"/>
            <a:ext cx="804022" cy="2443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0" name="object 160"/>
          <p:cNvSpPr/>
          <p:nvPr/>
        </p:nvSpPr>
        <p:spPr>
          <a:xfrm>
            <a:off x="5799044" y="3655919"/>
            <a:ext cx="1896596" cy="2443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1" name="object 161"/>
          <p:cNvSpPr/>
          <p:nvPr/>
        </p:nvSpPr>
        <p:spPr>
          <a:xfrm>
            <a:off x="7706845" y="3655919"/>
            <a:ext cx="1081368" cy="2443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2" name="object 162"/>
          <p:cNvSpPr/>
          <p:nvPr/>
        </p:nvSpPr>
        <p:spPr>
          <a:xfrm>
            <a:off x="4756897" y="3655919"/>
            <a:ext cx="1030941" cy="24436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3" name="object 163"/>
          <p:cNvSpPr/>
          <p:nvPr/>
        </p:nvSpPr>
        <p:spPr>
          <a:xfrm>
            <a:off x="5799044" y="3815603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4" name="object 164"/>
          <p:cNvSpPr/>
          <p:nvPr/>
        </p:nvSpPr>
        <p:spPr>
          <a:xfrm>
            <a:off x="7706845" y="3815603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5" name="object 165"/>
          <p:cNvSpPr/>
          <p:nvPr/>
        </p:nvSpPr>
        <p:spPr>
          <a:xfrm>
            <a:off x="5799044" y="3966882"/>
            <a:ext cx="1896596" cy="24436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6" name="object 166"/>
          <p:cNvSpPr/>
          <p:nvPr/>
        </p:nvSpPr>
        <p:spPr>
          <a:xfrm>
            <a:off x="7706845" y="3966882"/>
            <a:ext cx="1081368" cy="24436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90"/>
          </a:p>
        </p:txBody>
      </p:sp>
      <p:sp>
        <p:nvSpPr>
          <p:cNvPr id="168" name="object 168"/>
          <p:cNvSpPr txBox="1"/>
          <p:nvPr/>
        </p:nvSpPr>
        <p:spPr>
          <a:xfrm>
            <a:off x="395008" y="346243"/>
            <a:ext cx="984569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130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get_kernel_syms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131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-11">
                <a:solidFill>
                  <a:srgbClr val="0000FF"/>
                </a:solidFill>
                <a:latin typeface="AAAOTU+TimesNewRoman,Bold"/>
                <a:cs typeface="AAAOTU+TimesNewRoman,Bold"/>
              </a:rPr>
              <a:t>quotactl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132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20">
                <a:solidFill>
                  <a:srgbClr val="0000FF"/>
                </a:solidFill>
                <a:latin typeface="AAAOTU+TimesNewRoman,Bold"/>
                <a:cs typeface="AAAOTU+TimesNewRoman,Bold"/>
              </a:rPr>
              <a:t>getpgid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133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24">
                <a:solidFill>
                  <a:srgbClr val="0000FF"/>
                </a:solidFill>
                <a:latin typeface="AAAOTU+TimesNewRoman,Bold"/>
                <a:cs typeface="AAAOTU+TimesNewRoman,Bold"/>
              </a:rPr>
              <a:t>fchdi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r</a:t>
            </a:r>
          </a:p>
        </p:txBody>
      </p:sp>
      <p:sp>
        <p:nvSpPr>
          <p:cNvPr id="169" name="object 169"/>
          <p:cNvSpPr txBox="1"/>
          <p:nvPr/>
        </p:nvSpPr>
        <p:spPr>
          <a:xfrm>
            <a:off x="1420345" y="337838"/>
            <a:ext cx="1876098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retrieve exported kernel and module symbols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manipulate</a:t>
            </a:r>
            <a:r>
              <a:rPr sz="705" spc="2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disk</a:t>
            </a:r>
            <a:r>
              <a:rPr sz="705" spc="2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quotas</a:t>
            </a:r>
          </a:p>
        </p:txBody>
      </p:sp>
      <p:sp>
        <p:nvSpPr>
          <p:cNvPr id="170" name="object 170"/>
          <p:cNvSpPr txBox="1"/>
          <p:nvPr/>
        </p:nvSpPr>
        <p:spPr>
          <a:xfrm>
            <a:off x="3328147" y="337838"/>
            <a:ext cx="72744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kernel/module.c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fs/dquot.c</a:t>
            </a:r>
          </a:p>
        </p:txBody>
      </p:sp>
      <p:sp>
        <p:nvSpPr>
          <p:cNvPr id="171" name="object 171"/>
          <p:cNvSpPr txBox="1"/>
          <p:nvPr/>
        </p:nvSpPr>
        <p:spPr>
          <a:xfrm>
            <a:off x="5815853" y="337838"/>
            <a:ext cx="1909074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query the kernel</a:t>
            </a:r>
            <a:r>
              <a:rPr sz="705" spc="-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for</a:t>
            </a:r>
            <a:r>
              <a:rPr sz="705" spc="-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various bits pertain ing to</a:t>
            </a:r>
          </a:p>
          <a:p>
            <a:pPr>
              <a:lnSpc>
                <a:spcPts val="805"/>
              </a:lnSpc>
              <a:spcBef>
                <a:spcPts val="55"/>
              </a:spcBef>
              <a:spcAft>
                <a:spcPct val="0"/>
              </a:spcAft>
            </a:pPr>
            <a:r>
              <a:rPr sz="705" spc="9">
                <a:solidFill>
                  <a:srgbClr val="000000"/>
                </a:solidFill>
                <a:latin typeface="GQMHTI+TimesNewRoman"/>
                <a:cs typeface="GQMHTI+TimesNewRoman"/>
              </a:rPr>
              <a:t>modules</a:t>
            </a:r>
          </a:p>
        </p:txBody>
      </p:sp>
      <p:sp>
        <p:nvSpPr>
          <p:cNvPr id="172" name="object 172"/>
          <p:cNvSpPr txBox="1"/>
          <p:nvPr/>
        </p:nvSpPr>
        <p:spPr>
          <a:xfrm>
            <a:off x="7723655" y="337838"/>
            <a:ext cx="727441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kernel/module.c</a:t>
            </a:r>
          </a:p>
        </p:txBody>
      </p:sp>
      <p:sp>
        <p:nvSpPr>
          <p:cNvPr id="173" name="object 173"/>
          <p:cNvSpPr txBox="1"/>
          <p:nvPr/>
        </p:nvSpPr>
        <p:spPr>
          <a:xfrm>
            <a:off x="4790515" y="396669"/>
            <a:ext cx="90054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167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query_module</a:t>
            </a:r>
          </a:p>
        </p:txBody>
      </p:sp>
      <p:sp>
        <p:nvSpPr>
          <p:cNvPr id="174" name="object 174"/>
          <p:cNvSpPr txBox="1"/>
          <p:nvPr/>
        </p:nvSpPr>
        <p:spPr>
          <a:xfrm>
            <a:off x="4790515" y="606779"/>
            <a:ext cx="48897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168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poll</a:t>
            </a:r>
          </a:p>
        </p:txBody>
      </p:sp>
      <p:sp>
        <p:nvSpPr>
          <p:cNvPr id="175" name="object 175"/>
          <p:cNvSpPr txBox="1"/>
          <p:nvPr/>
        </p:nvSpPr>
        <p:spPr>
          <a:xfrm>
            <a:off x="5815853" y="598375"/>
            <a:ext cx="1875942" cy="93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wait for some event on a file descriptor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syscall</a:t>
            </a:r>
            <a:r>
              <a:rPr sz="705" spc="-2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interface</a:t>
            </a:r>
            <a:r>
              <a:rPr sz="705" spc="-1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to</a:t>
            </a:r>
            <a:r>
              <a:rPr sz="705" spc="-1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kernel</a:t>
            </a:r>
            <a:r>
              <a:rPr sz="705" spc="-2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nfs</a:t>
            </a:r>
            <a:r>
              <a:rPr sz="705" spc="-1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-17">
                <a:solidFill>
                  <a:srgbClr val="000000"/>
                </a:solidFill>
                <a:latin typeface="GQMHTI+TimesNewRoman"/>
                <a:cs typeface="GQMHTI+TimesNewRoman"/>
              </a:rPr>
              <a:t>daemon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set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real,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effective</a:t>
            </a:r>
            <a:r>
              <a:rPr sz="705" spc="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and</a:t>
            </a:r>
            <a:r>
              <a:rPr sz="705" spc="1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saved</a:t>
            </a:r>
            <a:r>
              <a:rPr sz="705" spc="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user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or</a:t>
            </a:r>
            <a:r>
              <a:rPr sz="705" spc="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group</a:t>
            </a:r>
            <a:r>
              <a:rPr sz="705" spc="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ID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spc="-9">
                <a:solidFill>
                  <a:srgbClr val="000000"/>
                </a:solidFill>
                <a:latin typeface="GQMHTI+TimesNewRoman"/>
                <a:cs typeface="GQMHTI+TimesNewRoman"/>
              </a:rPr>
              <a:t>get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 real, effective and saved user or group ID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operations</a:t>
            </a:r>
            <a:r>
              <a:rPr sz="705" spc="-2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GQMHTI+TimesNewRoman"/>
                <a:cs typeface="GQMHTI+TimesNewRoman"/>
              </a:rPr>
              <a:t>on</a:t>
            </a:r>
            <a:r>
              <a:rPr sz="705" spc="-2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</a:t>
            </a:r>
            <a:r>
              <a:rPr sz="705" spc="-1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process</a:t>
            </a:r>
          </a:p>
        </p:txBody>
      </p:sp>
      <p:sp>
        <p:nvSpPr>
          <p:cNvPr id="176" name="object 176"/>
          <p:cNvSpPr txBox="1"/>
          <p:nvPr/>
        </p:nvSpPr>
        <p:spPr>
          <a:xfrm>
            <a:off x="7723654" y="598375"/>
            <a:ext cx="496410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fs/select.c</a:t>
            </a:r>
          </a:p>
        </p:txBody>
      </p:sp>
      <p:sp>
        <p:nvSpPr>
          <p:cNvPr id="177" name="object 177"/>
          <p:cNvSpPr txBox="1"/>
          <p:nvPr/>
        </p:nvSpPr>
        <p:spPr>
          <a:xfrm>
            <a:off x="1420346" y="648801"/>
            <a:ext cx="89123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get</a:t>
            </a:r>
            <a:r>
              <a:rPr sz="705" spc="-2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process</a:t>
            </a:r>
            <a:r>
              <a:rPr sz="705" spc="-2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group</a:t>
            </a:r>
            <a:r>
              <a:rPr sz="705" spc="-2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ID</a:t>
            </a:r>
          </a:p>
        </p:txBody>
      </p:sp>
      <p:sp>
        <p:nvSpPr>
          <p:cNvPr id="178" name="object 178"/>
          <p:cNvSpPr txBox="1"/>
          <p:nvPr/>
        </p:nvSpPr>
        <p:spPr>
          <a:xfrm>
            <a:off x="3328147" y="648801"/>
            <a:ext cx="56827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kernel/sys.c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fs/open.c</a:t>
            </a:r>
          </a:p>
        </p:txBody>
      </p:sp>
      <p:sp>
        <p:nvSpPr>
          <p:cNvPr id="179" name="object 179"/>
          <p:cNvSpPr txBox="1"/>
          <p:nvPr/>
        </p:nvSpPr>
        <p:spPr>
          <a:xfrm>
            <a:off x="4790515" y="758059"/>
            <a:ext cx="707817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169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nfsservctl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170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2">
                <a:solidFill>
                  <a:srgbClr val="0000FF"/>
                </a:solidFill>
                <a:latin typeface="AAAOTU+TimesNewRoman,Bold"/>
                <a:cs typeface="AAAOTU+TimesNewRoman,Bold"/>
              </a:rPr>
              <a:t>setresgi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d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171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getresgid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172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-11">
                <a:solidFill>
                  <a:srgbClr val="0000FF"/>
                </a:solidFill>
                <a:latin typeface="AAAOTU+TimesNewRoman,Bold"/>
                <a:cs typeface="AAAOTU+TimesNewRoman,Bold"/>
              </a:rPr>
              <a:t>prctl</a:t>
            </a:r>
          </a:p>
        </p:txBody>
      </p:sp>
      <p:sp>
        <p:nvSpPr>
          <p:cNvPr id="180" name="object 180"/>
          <p:cNvSpPr txBox="1"/>
          <p:nvPr/>
        </p:nvSpPr>
        <p:spPr>
          <a:xfrm>
            <a:off x="7723655" y="749654"/>
            <a:ext cx="686498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fs/filesystems.c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kernel/sys.c</a:t>
            </a:r>
          </a:p>
        </p:txBody>
      </p:sp>
      <p:sp>
        <p:nvSpPr>
          <p:cNvPr id="181" name="object 181"/>
          <p:cNvSpPr txBox="1"/>
          <p:nvPr/>
        </p:nvSpPr>
        <p:spPr>
          <a:xfrm>
            <a:off x="1420346" y="800081"/>
            <a:ext cx="107392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change</a:t>
            </a:r>
            <a:r>
              <a:rPr sz="705" spc="2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working</a:t>
            </a:r>
            <a:r>
              <a:rPr sz="705" spc="2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directory</a:t>
            </a:r>
          </a:p>
        </p:txBody>
      </p:sp>
      <p:sp>
        <p:nvSpPr>
          <p:cNvPr id="182" name="object 182"/>
          <p:cNvSpPr txBox="1"/>
          <p:nvPr/>
        </p:nvSpPr>
        <p:spPr>
          <a:xfrm>
            <a:off x="395008" y="959765"/>
            <a:ext cx="63209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134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bdflush</a:t>
            </a:r>
          </a:p>
        </p:txBody>
      </p:sp>
      <p:sp>
        <p:nvSpPr>
          <p:cNvPr id="183" name="object 183"/>
          <p:cNvSpPr txBox="1"/>
          <p:nvPr/>
        </p:nvSpPr>
        <p:spPr>
          <a:xfrm>
            <a:off x="1420346" y="951361"/>
            <a:ext cx="1877505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start,</a:t>
            </a:r>
            <a:r>
              <a:rPr sz="705" spc="-1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flush,</a:t>
            </a:r>
            <a:r>
              <a:rPr sz="705" spc="-1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or</a:t>
            </a:r>
            <a:r>
              <a:rPr sz="705" spc="-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tune</a:t>
            </a:r>
            <a:r>
              <a:rPr sz="705" spc="-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buffer-dirty-flush</a:t>
            </a:r>
            <a:r>
              <a:rPr sz="705" spc="1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daemon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file system type</a:t>
            </a:r>
            <a:r>
              <a:rPr sz="705" spc="-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information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set the process execution domain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(unimplemented)</a:t>
            </a:r>
          </a:p>
        </p:txBody>
      </p:sp>
      <p:sp>
        <p:nvSpPr>
          <p:cNvPr id="184" name="object 184"/>
          <p:cNvSpPr txBox="1"/>
          <p:nvPr/>
        </p:nvSpPr>
        <p:spPr>
          <a:xfrm>
            <a:off x="3328147" y="951360"/>
            <a:ext cx="50679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fs/buffer.c</a:t>
            </a:r>
          </a:p>
        </p:txBody>
      </p:sp>
      <p:sp>
        <p:nvSpPr>
          <p:cNvPr id="185" name="object 185"/>
          <p:cNvSpPr txBox="1"/>
          <p:nvPr/>
        </p:nvSpPr>
        <p:spPr>
          <a:xfrm>
            <a:off x="7723654" y="1060618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kernel/sys.c</a:t>
            </a:r>
          </a:p>
        </p:txBody>
      </p:sp>
      <p:sp>
        <p:nvSpPr>
          <p:cNvPr id="186" name="object 186"/>
          <p:cNvSpPr txBox="1"/>
          <p:nvPr/>
        </p:nvSpPr>
        <p:spPr>
          <a:xfrm>
            <a:off x="395008" y="1119448"/>
            <a:ext cx="5227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135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sysfs</a:t>
            </a:r>
          </a:p>
        </p:txBody>
      </p:sp>
      <p:sp>
        <p:nvSpPr>
          <p:cNvPr id="187" name="object 187"/>
          <p:cNvSpPr txBox="1"/>
          <p:nvPr/>
        </p:nvSpPr>
        <p:spPr>
          <a:xfrm>
            <a:off x="3328148" y="1111044"/>
            <a:ext cx="49139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fs/super.c</a:t>
            </a:r>
          </a:p>
        </p:txBody>
      </p:sp>
      <p:sp>
        <p:nvSpPr>
          <p:cNvPr id="188" name="object 188"/>
          <p:cNvSpPr txBox="1"/>
          <p:nvPr/>
        </p:nvSpPr>
        <p:spPr>
          <a:xfrm>
            <a:off x="7723654" y="1211897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kernel/sys.c</a:t>
            </a:r>
          </a:p>
        </p:txBody>
      </p:sp>
      <p:sp>
        <p:nvSpPr>
          <p:cNvPr id="189" name="object 189"/>
          <p:cNvSpPr txBox="1"/>
          <p:nvPr/>
        </p:nvSpPr>
        <p:spPr>
          <a:xfrm>
            <a:off x="395007" y="1270728"/>
            <a:ext cx="774399" cy="1051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136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personality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137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afs_syscall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138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7">
                <a:solidFill>
                  <a:srgbClr val="0000FF"/>
                </a:solidFill>
                <a:latin typeface="AAAOTU+TimesNewRoman,Bold"/>
                <a:cs typeface="AAAOTU+TimesNewRoman,Bold"/>
              </a:rPr>
              <a:t>setfsui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d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139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3">
                <a:solidFill>
                  <a:srgbClr val="0000FF"/>
                </a:solidFill>
                <a:latin typeface="AAAOTU+TimesNewRoman,Bold"/>
                <a:cs typeface="AAAOTU+TimesNewRoman,Bold"/>
              </a:rPr>
              <a:t>setfsgi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140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sys_llseek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141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getdents</a:t>
            </a:r>
          </a:p>
          <a:p>
            <a:pPr>
              <a:lnSpc>
                <a:spcPts val="805"/>
              </a:lnSpc>
              <a:spcBef>
                <a:spcPts val="49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142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2">
                <a:solidFill>
                  <a:srgbClr val="0000FF"/>
                </a:solidFill>
                <a:latin typeface="AAAOTU+TimesNewRoman,Bold"/>
                <a:cs typeface="AAAOTU+TimesNewRoman,Bold"/>
              </a:rPr>
              <a:t>select</a:t>
            </a:r>
          </a:p>
        </p:txBody>
      </p:sp>
      <p:sp>
        <p:nvSpPr>
          <p:cNvPr id="190" name="object 190"/>
          <p:cNvSpPr txBox="1"/>
          <p:nvPr/>
        </p:nvSpPr>
        <p:spPr>
          <a:xfrm>
            <a:off x="3328147" y="1262323"/>
            <a:ext cx="942988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kernel/exec_domain.c</a:t>
            </a:r>
          </a:p>
        </p:txBody>
      </p:sp>
      <p:sp>
        <p:nvSpPr>
          <p:cNvPr id="191" name="object 191"/>
          <p:cNvSpPr txBox="1"/>
          <p:nvPr/>
        </p:nvSpPr>
        <p:spPr>
          <a:xfrm>
            <a:off x="4790515" y="1371581"/>
            <a:ext cx="966461" cy="1205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173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rt_sigreturn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174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rt_sigaction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175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rt_sigprocmask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176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rt_sigpending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177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11">
                <a:solidFill>
                  <a:srgbClr val="0000FF"/>
                </a:solidFill>
                <a:latin typeface="AAAOTU+TimesNewRoman,Bold"/>
                <a:cs typeface="AAAOTU+TimesNewRoman,Bold"/>
              </a:rPr>
              <a:t>rt_sigtimedwait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178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rt_sigqueueinfo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179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11">
                <a:solidFill>
                  <a:srgbClr val="0000FF"/>
                </a:solidFill>
                <a:latin typeface="AAAOTU+TimesNewRoman,Bold"/>
                <a:cs typeface="AAAOTU+TimesNewRoman,Bold"/>
              </a:rPr>
              <a:t>rt_sigsuspend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180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31">
                <a:solidFill>
                  <a:srgbClr val="0000FF"/>
                </a:solidFill>
                <a:latin typeface="AAAOTU+TimesNewRoman,Bold"/>
                <a:cs typeface="AAAOTU+TimesNewRoman,Bold"/>
              </a:rPr>
              <a:t>pread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7723655" y="1363176"/>
            <a:ext cx="1071827" cy="1731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arch/i386/kernel/signal.c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kernel/signal.c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kernel/signal.c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kernel/signal.c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kernel/signal.c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kernel/signal.c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arch/i386/kernel/signal.c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fs/read_write.c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fs/read_write.c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fs/open.c</a:t>
            </a:r>
          </a:p>
        </p:txBody>
      </p:sp>
      <p:sp>
        <p:nvSpPr>
          <p:cNvPr id="193" name="object 193"/>
          <p:cNvSpPr txBox="1"/>
          <p:nvPr/>
        </p:nvSpPr>
        <p:spPr>
          <a:xfrm>
            <a:off x="1420345" y="1573287"/>
            <a:ext cx="18858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set</a:t>
            </a:r>
            <a:r>
              <a:rPr sz="705" spc="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user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identity</a:t>
            </a:r>
            <a:r>
              <a:rPr sz="705" spc="1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used</a:t>
            </a:r>
            <a:r>
              <a:rPr sz="705" spc="1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for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file</a:t>
            </a:r>
            <a:r>
              <a:rPr sz="705" spc="1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system</a:t>
            </a:r>
            <a:r>
              <a:rPr sz="705" spc="2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checks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set</a:t>
            </a:r>
            <a:r>
              <a:rPr sz="705" spc="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group</a:t>
            </a:r>
            <a:r>
              <a:rPr sz="705" spc="1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identity</a:t>
            </a:r>
            <a:r>
              <a:rPr sz="705" spc="1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used</a:t>
            </a:r>
            <a:r>
              <a:rPr sz="705" spc="1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for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file</a:t>
            </a:r>
            <a:r>
              <a:rPr sz="705" spc="1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system</a:t>
            </a:r>
            <a:r>
              <a:rPr sz="705" spc="2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checks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move</a:t>
            </a:r>
            <a:r>
              <a:rPr sz="705" spc="1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extended</a:t>
            </a:r>
            <a:r>
              <a:rPr sz="705" spc="2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read/write</a:t>
            </a:r>
            <a:r>
              <a:rPr sz="705" spc="2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file</a:t>
            </a:r>
            <a:r>
              <a:rPr sz="705" spc="2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pointer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read</a:t>
            </a:r>
            <a:r>
              <a:rPr sz="705" spc="2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directory</a:t>
            </a:r>
            <a:r>
              <a:rPr sz="705" spc="2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entries</a:t>
            </a:r>
          </a:p>
        </p:txBody>
      </p:sp>
      <p:sp>
        <p:nvSpPr>
          <p:cNvPr id="194" name="object 194"/>
          <p:cNvSpPr txBox="1"/>
          <p:nvPr/>
        </p:nvSpPr>
        <p:spPr>
          <a:xfrm>
            <a:off x="3328147" y="1573287"/>
            <a:ext cx="691689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kernel/sys.c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kernel/sys.c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fs/read_write.c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fs/readdir.c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fs/select.c</a:t>
            </a:r>
          </a:p>
        </p:txBody>
      </p:sp>
      <p:sp>
        <p:nvSpPr>
          <p:cNvPr id="195" name="object 195"/>
          <p:cNvSpPr txBox="1"/>
          <p:nvPr/>
        </p:nvSpPr>
        <p:spPr>
          <a:xfrm>
            <a:off x="1420345" y="2186809"/>
            <a:ext cx="95802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sync.</a:t>
            </a:r>
            <a:r>
              <a:rPr sz="705" spc="-4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I/O</a:t>
            </a:r>
            <a:r>
              <a:rPr sz="705" spc="-3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GQMHTI+TimesNewRoman"/>
                <a:cs typeface="GQMHTI+TimesNewRoman"/>
              </a:rPr>
              <a:t>multiplexing</a:t>
            </a:r>
          </a:p>
        </p:txBody>
      </p:sp>
      <p:sp>
        <p:nvSpPr>
          <p:cNvPr id="196" name="object 196"/>
          <p:cNvSpPr txBox="1"/>
          <p:nvPr/>
        </p:nvSpPr>
        <p:spPr>
          <a:xfrm>
            <a:off x="395007" y="2346493"/>
            <a:ext cx="53154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143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flock</a:t>
            </a:r>
          </a:p>
        </p:txBody>
      </p:sp>
      <p:sp>
        <p:nvSpPr>
          <p:cNvPr id="197" name="object 197"/>
          <p:cNvSpPr txBox="1"/>
          <p:nvPr/>
        </p:nvSpPr>
        <p:spPr>
          <a:xfrm>
            <a:off x="1420346" y="2338088"/>
            <a:ext cx="257247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apply or</a:t>
            </a:r>
            <a:r>
              <a:rPr sz="705" spc="-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remove</a:t>
            </a:r>
            <a:r>
              <a:rPr sz="705" spc="-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an advisory lock on an open file</a:t>
            </a:r>
            <a:r>
              <a:rPr sz="705" spc="88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fs/locks.c</a:t>
            </a:r>
          </a:p>
        </p:txBody>
      </p:sp>
      <p:sp>
        <p:nvSpPr>
          <p:cNvPr id="198" name="object 198"/>
          <p:cNvSpPr txBox="1"/>
          <p:nvPr/>
        </p:nvSpPr>
        <p:spPr>
          <a:xfrm>
            <a:off x="5815853" y="2438941"/>
            <a:ext cx="1760872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read</a:t>
            </a:r>
            <a:r>
              <a:rPr sz="705" spc="1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from</a:t>
            </a:r>
            <a:r>
              <a:rPr sz="705" spc="2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file</a:t>
            </a:r>
            <a:r>
              <a:rPr sz="705" spc="17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descriptor</a:t>
            </a:r>
            <a:r>
              <a:rPr sz="705" spc="1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at</a:t>
            </a:r>
            <a:r>
              <a:rPr sz="705" spc="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given</a:t>
            </a:r>
            <a:r>
              <a:rPr sz="705" spc="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offset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write to a file descriptor at a given offset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spc="9">
                <a:solidFill>
                  <a:srgbClr val="000000"/>
                </a:solidFill>
                <a:latin typeface="GQMHTI+TimesNewRoman"/>
                <a:cs typeface="GQMHTI+TimesNewRoman"/>
              </a:rPr>
              <a:t>change</a:t>
            </a:r>
            <a:r>
              <a:rPr sz="705" spc="-28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ownership</a:t>
            </a:r>
            <a:r>
              <a:rPr sz="705" spc="-2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9">
                <a:solidFill>
                  <a:srgbClr val="000000"/>
                </a:solidFill>
                <a:latin typeface="GQMHTI+TimesNewRoman"/>
                <a:cs typeface="GQMHTI+TimesNewRoman"/>
              </a:rPr>
              <a:t>of</a:t>
            </a:r>
            <a:r>
              <a:rPr sz="705" spc="-3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</a:t>
            </a:r>
            <a:r>
              <a:rPr sz="705" spc="-1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file</a:t>
            </a:r>
          </a:p>
        </p:txBody>
      </p:sp>
      <p:sp>
        <p:nvSpPr>
          <p:cNvPr id="199" name="object 199"/>
          <p:cNvSpPr txBox="1"/>
          <p:nvPr/>
        </p:nvSpPr>
        <p:spPr>
          <a:xfrm>
            <a:off x="395007" y="2497772"/>
            <a:ext cx="60332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144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26">
                <a:solidFill>
                  <a:srgbClr val="0000FF"/>
                </a:solidFill>
                <a:latin typeface="AAAOTU+TimesNewRoman,Bold"/>
                <a:cs typeface="AAAOTU+TimesNewRoman,Bold"/>
              </a:rPr>
              <a:t>msyn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c</a:t>
            </a:r>
          </a:p>
        </p:txBody>
      </p:sp>
      <p:sp>
        <p:nvSpPr>
          <p:cNvPr id="200" name="object 200"/>
          <p:cNvSpPr txBox="1"/>
          <p:nvPr/>
        </p:nvSpPr>
        <p:spPr>
          <a:xfrm>
            <a:off x="1420346" y="2489367"/>
            <a:ext cx="2012813" cy="1154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synchronize</a:t>
            </a:r>
            <a:r>
              <a:rPr sz="705" spc="-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</a:t>
            </a:r>
            <a:r>
              <a:rPr sz="705" spc="-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file with</a:t>
            </a:r>
            <a:r>
              <a:rPr sz="705" spc="-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</a:t>
            </a:r>
            <a:r>
              <a:rPr sz="705" spc="-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memory</a:t>
            </a:r>
            <a:r>
              <a:rPr sz="705" spc="-1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map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read data into</a:t>
            </a:r>
            <a:r>
              <a:rPr sz="705" spc="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multiple buffers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write</a:t>
            </a:r>
            <a:r>
              <a:rPr sz="705" spc="2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data</a:t>
            </a:r>
            <a:r>
              <a:rPr sz="705" spc="2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into</a:t>
            </a:r>
            <a:r>
              <a:rPr sz="705" spc="2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multiple</a:t>
            </a:r>
            <a:r>
              <a:rPr sz="705" spc="2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buffers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process</a:t>
            </a:r>
            <a:r>
              <a:rPr sz="705" spc="-1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group</a:t>
            </a:r>
            <a:r>
              <a:rPr sz="705" spc="-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ID of</a:t>
            </a:r>
            <a:r>
              <a:rPr sz="705" spc="-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session</a:t>
            </a:r>
            <a:r>
              <a:rPr sz="705" spc="-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leader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synchronize a file's 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in-core</a:t>
            </a:r>
            <a:r>
              <a:rPr sz="705" spc="-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data</a:t>
            </a:r>
            <a:r>
              <a:rPr sz="705" spc="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with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that on</a:t>
            </a:r>
            <a:r>
              <a:rPr sz="705" spc="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-9">
                <a:solidFill>
                  <a:srgbClr val="000000"/>
                </a:solidFill>
                <a:latin typeface="GQMHTI+TimesNewRoman"/>
                <a:cs typeface="GQMHTI+TimesNewRoman"/>
              </a:rPr>
              <a:t>disk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read/write</a:t>
            </a:r>
            <a:r>
              <a:rPr sz="705" spc="2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system</a:t>
            </a:r>
            <a:r>
              <a:rPr sz="705" spc="3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parameters</a:t>
            </a:r>
          </a:p>
          <a:p>
            <a:pPr>
              <a:lnSpc>
                <a:spcPts val="805"/>
              </a:lnSpc>
              <a:spcBef>
                <a:spcPts val="49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lock</a:t>
            </a:r>
            <a:r>
              <a:rPr sz="705" spc="-2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GQMHTI+TimesNewRoman"/>
                <a:cs typeface="GQMHTI+TimesNewRoman"/>
              </a:rPr>
              <a:t>pages</a:t>
            </a:r>
            <a:r>
              <a:rPr sz="705" spc="-2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in</a:t>
            </a:r>
            <a:r>
              <a:rPr sz="705" spc="-18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memory</a:t>
            </a:r>
          </a:p>
        </p:txBody>
      </p:sp>
      <p:sp>
        <p:nvSpPr>
          <p:cNvPr id="201" name="object 201"/>
          <p:cNvSpPr txBox="1"/>
          <p:nvPr/>
        </p:nvSpPr>
        <p:spPr>
          <a:xfrm>
            <a:off x="3328148" y="2489368"/>
            <a:ext cx="635127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mm/filemap.c</a:t>
            </a:r>
          </a:p>
        </p:txBody>
      </p:sp>
      <p:sp>
        <p:nvSpPr>
          <p:cNvPr id="202" name="object 202"/>
          <p:cNvSpPr txBox="1"/>
          <p:nvPr/>
        </p:nvSpPr>
        <p:spPr>
          <a:xfrm>
            <a:off x="4790515" y="2598625"/>
            <a:ext cx="74974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181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sys_pwrite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182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-9">
                <a:solidFill>
                  <a:srgbClr val="0000FF"/>
                </a:solidFill>
                <a:latin typeface="AAAOTU+TimesNewRoman,Bold"/>
                <a:cs typeface="AAAOTU+TimesNewRoman,Bold"/>
              </a:rPr>
              <a:t>chown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395008" y="2649051"/>
            <a:ext cx="57130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145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2">
                <a:solidFill>
                  <a:srgbClr val="0000FF"/>
                </a:solidFill>
                <a:latin typeface="AAAOTU+TimesNewRoman,Bold"/>
                <a:cs typeface="AAAOTU+TimesNewRoman,Bold"/>
              </a:rPr>
              <a:t>readv</a:t>
            </a:r>
          </a:p>
        </p:txBody>
      </p:sp>
      <p:sp>
        <p:nvSpPr>
          <p:cNvPr id="204" name="object 204"/>
          <p:cNvSpPr txBox="1"/>
          <p:nvPr/>
        </p:nvSpPr>
        <p:spPr>
          <a:xfrm>
            <a:off x="3328147" y="2640647"/>
            <a:ext cx="691689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fs/read_write.c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fs/read_write.c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kernel/sys.c</a:t>
            </a:r>
          </a:p>
        </p:txBody>
      </p:sp>
      <p:sp>
        <p:nvSpPr>
          <p:cNvPr id="205" name="object 205"/>
          <p:cNvSpPr txBox="1"/>
          <p:nvPr/>
        </p:nvSpPr>
        <p:spPr>
          <a:xfrm>
            <a:off x="395007" y="2808735"/>
            <a:ext cx="61062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146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33">
                <a:solidFill>
                  <a:srgbClr val="0000FF"/>
                </a:solidFill>
                <a:latin typeface="AAAOTU+TimesNewRoman,Bold"/>
                <a:cs typeface="AAAOTU+TimesNewRoman,Bold"/>
              </a:rPr>
              <a:t>write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v</a:t>
            </a:r>
          </a:p>
        </p:txBody>
      </p:sp>
      <p:sp>
        <p:nvSpPr>
          <p:cNvPr id="206" name="object 206"/>
          <p:cNvSpPr txBox="1"/>
          <p:nvPr/>
        </p:nvSpPr>
        <p:spPr>
          <a:xfrm>
            <a:off x="4790515" y="2909588"/>
            <a:ext cx="62192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183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11">
                <a:solidFill>
                  <a:srgbClr val="0000FF"/>
                </a:solidFill>
                <a:latin typeface="AAAOTU+TimesNewRoman,Bold"/>
                <a:cs typeface="AAAOTU+TimesNewRoman,Bold"/>
              </a:rPr>
              <a:t>getcwd</a:t>
            </a:r>
          </a:p>
        </p:txBody>
      </p:sp>
      <p:sp>
        <p:nvSpPr>
          <p:cNvPr id="207" name="object 207"/>
          <p:cNvSpPr txBox="1"/>
          <p:nvPr/>
        </p:nvSpPr>
        <p:spPr>
          <a:xfrm>
            <a:off x="5815854" y="2901183"/>
            <a:ext cx="124807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Get</a:t>
            </a:r>
            <a:r>
              <a:rPr sz="705" spc="1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current</a:t>
            </a:r>
            <a:r>
              <a:rPr sz="705" spc="1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working</a:t>
            </a:r>
            <a:r>
              <a:rPr sz="705" spc="2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directory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process</a:t>
            </a:r>
            <a:r>
              <a:rPr sz="705" spc="-1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capabilities</a:t>
            </a:r>
          </a:p>
        </p:txBody>
      </p:sp>
      <p:sp>
        <p:nvSpPr>
          <p:cNvPr id="208" name="object 208"/>
          <p:cNvSpPr txBox="1"/>
          <p:nvPr/>
        </p:nvSpPr>
        <p:spPr>
          <a:xfrm>
            <a:off x="7723654" y="2901184"/>
            <a:ext cx="54773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fs/dcache.c</a:t>
            </a:r>
          </a:p>
        </p:txBody>
      </p:sp>
      <p:sp>
        <p:nvSpPr>
          <p:cNvPr id="209" name="object 209"/>
          <p:cNvSpPr txBox="1"/>
          <p:nvPr/>
        </p:nvSpPr>
        <p:spPr>
          <a:xfrm>
            <a:off x="395008" y="2960015"/>
            <a:ext cx="74722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147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5">
                <a:solidFill>
                  <a:srgbClr val="0000FF"/>
                </a:solidFill>
                <a:latin typeface="AAAOTU+TimesNewRoman,Bold"/>
                <a:cs typeface="AAAOTU+TimesNewRoman,Bold"/>
              </a:rPr>
              <a:t>sys_getsi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148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6">
                <a:solidFill>
                  <a:srgbClr val="0000FF"/>
                </a:solidFill>
                <a:latin typeface="AAAOTU+TimesNewRoman,Bold"/>
                <a:cs typeface="AAAOTU+TimesNewRoman,Bold"/>
              </a:rPr>
              <a:t>fdatasyn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149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-10">
                <a:solidFill>
                  <a:srgbClr val="0000FF"/>
                </a:solidFill>
                <a:latin typeface="AAAOTU+TimesNewRoman,Bold"/>
                <a:cs typeface="AAAOTU+TimesNewRoman,Bold"/>
              </a:rPr>
              <a:t>sysctl</a:t>
            </a:r>
          </a:p>
        </p:txBody>
      </p:sp>
      <p:sp>
        <p:nvSpPr>
          <p:cNvPr id="210" name="object 210"/>
          <p:cNvSpPr txBox="1"/>
          <p:nvPr/>
        </p:nvSpPr>
        <p:spPr>
          <a:xfrm>
            <a:off x="4790515" y="3060868"/>
            <a:ext cx="61148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184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26">
                <a:solidFill>
                  <a:srgbClr val="0000FF"/>
                </a:solidFill>
                <a:latin typeface="AAAOTU+TimesNewRoman,Bold"/>
                <a:cs typeface="AAAOTU+TimesNewRoman,Bold"/>
              </a:rPr>
              <a:t>capget</a:t>
            </a:r>
          </a:p>
        </p:txBody>
      </p:sp>
      <p:sp>
        <p:nvSpPr>
          <p:cNvPr id="211" name="object 211"/>
          <p:cNvSpPr txBox="1"/>
          <p:nvPr/>
        </p:nvSpPr>
        <p:spPr>
          <a:xfrm>
            <a:off x="7723655" y="3052463"/>
            <a:ext cx="1071827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kernel/capability.c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kernel/capability.c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arch/i386/kernel/signal.c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mm/filemap.c</a:t>
            </a:r>
          </a:p>
        </p:txBody>
      </p:sp>
      <p:sp>
        <p:nvSpPr>
          <p:cNvPr id="212" name="object 212"/>
          <p:cNvSpPr txBox="1"/>
          <p:nvPr/>
        </p:nvSpPr>
        <p:spPr>
          <a:xfrm>
            <a:off x="3328147" y="3102890"/>
            <a:ext cx="506792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fs/buffer.c</a:t>
            </a:r>
          </a:p>
        </p:txBody>
      </p:sp>
      <p:sp>
        <p:nvSpPr>
          <p:cNvPr id="213" name="object 213"/>
          <p:cNvSpPr txBox="1"/>
          <p:nvPr/>
        </p:nvSpPr>
        <p:spPr>
          <a:xfrm>
            <a:off x="4790515" y="3212147"/>
            <a:ext cx="58876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185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capset</a:t>
            </a:r>
          </a:p>
        </p:txBody>
      </p:sp>
      <p:sp>
        <p:nvSpPr>
          <p:cNvPr id="214" name="object 214"/>
          <p:cNvSpPr txBox="1"/>
          <p:nvPr/>
        </p:nvSpPr>
        <p:spPr>
          <a:xfrm>
            <a:off x="5815853" y="3203743"/>
            <a:ext cx="967031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set</a:t>
            </a:r>
            <a:r>
              <a:rPr sz="705" spc="-1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process</a:t>
            </a:r>
            <a:r>
              <a:rPr sz="705" spc="-1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capabilities</a:t>
            </a:r>
          </a:p>
        </p:txBody>
      </p:sp>
      <p:sp>
        <p:nvSpPr>
          <p:cNvPr id="215" name="object 215"/>
          <p:cNvSpPr txBox="1"/>
          <p:nvPr/>
        </p:nvSpPr>
        <p:spPr>
          <a:xfrm>
            <a:off x="3328147" y="3254169"/>
            <a:ext cx="660678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kernel/sysctl.c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mm/mlock.c</a:t>
            </a:r>
          </a:p>
        </p:txBody>
      </p:sp>
      <p:sp>
        <p:nvSpPr>
          <p:cNvPr id="216" name="object 216"/>
          <p:cNvSpPr txBox="1"/>
          <p:nvPr/>
        </p:nvSpPr>
        <p:spPr>
          <a:xfrm>
            <a:off x="4790515" y="3371831"/>
            <a:ext cx="74150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186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sigaltstack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187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sendfile</a:t>
            </a:r>
          </a:p>
        </p:txBody>
      </p:sp>
      <p:sp>
        <p:nvSpPr>
          <p:cNvPr id="217" name="object 217"/>
          <p:cNvSpPr txBox="1"/>
          <p:nvPr/>
        </p:nvSpPr>
        <p:spPr>
          <a:xfrm>
            <a:off x="5815853" y="3363427"/>
            <a:ext cx="1537748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set/get</a:t>
            </a:r>
            <a:r>
              <a:rPr sz="705" spc="1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signal</a:t>
            </a:r>
            <a:r>
              <a:rPr sz="705" spc="1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stack</a:t>
            </a:r>
            <a:r>
              <a:rPr sz="705" spc="2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-9">
                <a:solidFill>
                  <a:srgbClr val="000000"/>
                </a:solidFill>
                <a:latin typeface="GQMHTI+TimesNewRoman"/>
                <a:cs typeface="GQMHTI+TimesNewRoman"/>
              </a:rPr>
              <a:t>context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transfer data between file</a:t>
            </a:r>
            <a:r>
              <a:rPr sz="705" spc="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descriptors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(unimplemented)</a:t>
            </a:r>
          </a:p>
        </p:txBody>
      </p:sp>
      <p:sp>
        <p:nvSpPr>
          <p:cNvPr id="218" name="object 218"/>
          <p:cNvSpPr txBox="1"/>
          <p:nvPr/>
        </p:nvSpPr>
        <p:spPr>
          <a:xfrm>
            <a:off x="395008" y="3422257"/>
            <a:ext cx="57440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150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-11">
                <a:solidFill>
                  <a:srgbClr val="0000FF"/>
                </a:solidFill>
                <a:latin typeface="AAAOTU+TimesNewRoman,Bold"/>
                <a:cs typeface="AAAOTU+TimesNewRoman,Bold"/>
              </a:rPr>
              <a:t>mlock</a:t>
            </a:r>
          </a:p>
        </p:txBody>
      </p:sp>
      <p:sp>
        <p:nvSpPr>
          <p:cNvPr id="219" name="object 219"/>
          <p:cNvSpPr txBox="1"/>
          <p:nvPr/>
        </p:nvSpPr>
        <p:spPr>
          <a:xfrm>
            <a:off x="395008" y="3573537"/>
            <a:ext cx="976099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151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munlock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152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mlockall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153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munlockall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154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sched_setparam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155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sched_getparam</a:t>
            </a:r>
          </a:p>
        </p:txBody>
      </p:sp>
      <p:sp>
        <p:nvSpPr>
          <p:cNvPr id="220" name="object 220"/>
          <p:cNvSpPr txBox="1"/>
          <p:nvPr/>
        </p:nvSpPr>
        <p:spPr>
          <a:xfrm>
            <a:off x="1420346" y="3565132"/>
            <a:ext cx="1017919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unlock</a:t>
            </a:r>
            <a:r>
              <a:rPr sz="705" spc="-2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pages</a:t>
            </a:r>
            <a:r>
              <a:rPr sz="705" spc="-2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in</a:t>
            </a:r>
            <a:r>
              <a:rPr sz="705" spc="-18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memory</a:t>
            </a:r>
          </a:p>
        </p:txBody>
      </p:sp>
      <p:sp>
        <p:nvSpPr>
          <p:cNvPr id="221" name="object 221"/>
          <p:cNvSpPr txBox="1"/>
          <p:nvPr/>
        </p:nvSpPr>
        <p:spPr>
          <a:xfrm>
            <a:off x="3328147" y="3565132"/>
            <a:ext cx="57856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mm/mlock.c</a:t>
            </a:r>
          </a:p>
        </p:txBody>
      </p:sp>
      <p:sp>
        <p:nvSpPr>
          <p:cNvPr id="222" name="object 222"/>
          <p:cNvSpPr txBox="1"/>
          <p:nvPr/>
        </p:nvSpPr>
        <p:spPr>
          <a:xfrm>
            <a:off x="4790515" y="3674390"/>
            <a:ext cx="689103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188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getpmsg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189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12">
                <a:solidFill>
                  <a:srgbClr val="0000FF"/>
                </a:solidFill>
                <a:latin typeface="AAAOTU+TimesNewRoman,Bold"/>
                <a:cs typeface="AAAOTU+TimesNewRoman,Bold"/>
              </a:rPr>
              <a:t>putpmsg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190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spc="-12">
                <a:solidFill>
                  <a:srgbClr val="0000FF"/>
                </a:solidFill>
                <a:latin typeface="AAAOTU+TimesNewRoman,Bold"/>
                <a:cs typeface="AAAOTU+TimesNewRoman,Bold"/>
              </a:rPr>
              <a:t>vfork</a:t>
            </a:r>
          </a:p>
        </p:txBody>
      </p:sp>
      <p:sp>
        <p:nvSpPr>
          <p:cNvPr id="223" name="object 223"/>
          <p:cNvSpPr txBox="1"/>
          <p:nvPr/>
        </p:nvSpPr>
        <p:spPr>
          <a:xfrm>
            <a:off x="1420346" y="3716412"/>
            <a:ext cx="1450396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disable</a:t>
            </a:r>
            <a:r>
              <a:rPr sz="705" spc="-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paging</a:t>
            </a:r>
            <a:r>
              <a:rPr sz="705" spc="-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for</a:t>
            </a:r>
            <a:r>
              <a:rPr sz="705" spc="-1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calling process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reenable</a:t>
            </a:r>
            <a:r>
              <a:rPr sz="705" spc="-27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paging</a:t>
            </a:r>
            <a:r>
              <a:rPr sz="705" spc="-2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for</a:t>
            </a:r>
            <a:r>
              <a:rPr sz="705" spc="-2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calling</a:t>
            </a:r>
            <a:r>
              <a:rPr sz="705" spc="-2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process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set</a:t>
            </a:r>
            <a:r>
              <a:rPr sz="705" spc="1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scheduling</a:t>
            </a:r>
            <a:r>
              <a:rPr sz="705" spc="2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parameters</a:t>
            </a:r>
          </a:p>
        </p:txBody>
      </p:sp>
      <p:sp>
        <p:nvSpPr>
          <p:cNvPr id="224" name="object 224"/>
          <p:cNvSpPr txBox="1"/>
          <p:nvPr/>
        </p:nvSpPr>
        <p:spPr>
          <a:xfrm>
            <a:off x="3328147" y="3716412"/>
            <a:ext cx="57856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mm/mlock.c</a:t>
            </a:r>
          </a:p>
        </p:txBody>
      </p:sp>
      <p:sp>
        <p:nvSpPr>
          <p:cNvPr id="225" name="object 225"/>
          <p:cNvSpPr txBox="1"/>
          <p:nvPr/>
        </p:nvSpPr>
        <p:spPr>
          <a:xfrm>
            <a:off x="5815853" y="3825669"/>
            <a:ext cx="771137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(unimplemented)</a:t>
            </a:r>
          </a:p>
        </p:txBody>
      </p:sp>
      <p:sp>
        <p:nvSpPr>
          <p:cNvPr id="226" name="object 226"/>
          <p:cNvSpPr txBox="1"/>
          <p:nvPr/>
        </p:nvSpPr>
        <p:spPr>
          <a:xfrm>
            <a:off x="3328147" y="3876095"/>
            <a:ext cx="57856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mm/mlock.c</a:t>
            </a:r>
          </a:p>
        </p:txBody>
      </p:sp>
      <p:sp>
        <p:nvSpPr>
          <p:cNvPr id="227" name="object 227"/>
          <p:cNvSpPr txBox="1"/>
          <p:nvPr/>
        </p:nvSpPr>
        <p:spPr>
          <a:xfrm>
            <a:off x="5815853" y="3976948"/>
            <a:ext cx="159585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create</a:t>
            </a:r>
            <a:r>
              <a:rPr sz="705" spc="-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</a:t>
            </a:r>
            <a:r>
              <a:rPr sz="705" spc="-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child process</a:t>
            </a:r>
            <a:r>
              <a:rPr sz="705" spc="-1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and</a:t>
            </a:r>
            <a:r>
              <a:rPr sz="705" spc="-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block</a:t>
            </a:r>
            <a:r>
              <a:rPr sz="705" spc="-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parent</a:t>
            </a:r>
          </a:p>
        </p:txBody>
      </p:sp>
      <p:sp>
        <p:nvSpPr>
          <p:cNvPr id="228" name="object 228"/>
          <p:cNvSpPr txBox="1"/>
          <p:nvPr/>
        </p:nvSpPr>
        <p:spPr>
          <a:xfrm>
            <a:off x="7723655" y="3976948"/>
            <a:ext cx="113671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arch/i386/kernel/process.c</a:t>
            </a:r>
          </a:p>
        </p:txBody>
      </p:sp>
      <p:sp>
        <p:nvSpPr>
          <p:cNvPr id="229" name="object 229"/>
          <p:cNvSpPr txBox="1"/>
          <p:nvPr/>
        </p:nvSpPr>
        <p:spPr>
          <a:xfrm>
            <a:off x="3328147" y="4027375"/>
            <a:ext cx="665779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kernel/sched.c</a:t>
            </a:r>
          </a:p>
        </p:txBody>
      </p:sp>
      <p:sp>
        <p:nvSpPr>
          <p:cNvPr id="230" name="object 230"/>
          <p:cNvSpPr txBox="1"/>
          <p:nvPr/>
        </p:nvSpPr>
        <p:spPr>
          <a:xfrm>
            <a:off x="1420346" y="4178654"/>
            <a:ext cx="109274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scheduling</a:t>
            </a:r>
            <a:r>
              <a:rPr sz="705" spc="-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parameters</a:t>
            </a:r>
          </a:p>
        </p:txBody>
      </p:sp>
      <p:sp>
        <p:nvSpPr>
          <p:cNvPr id="231" name="object 231"/>
          <p:cNvSpPr txBox="1"/>
          <p:nvPr/>
        </p:nvSpPr>
        <p:spPr>
          <a:xfrm>
            <a:off x="395008" y="4329934"/>
            <a:ext cx="269721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156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sched_setscheduler</a:t>
            </a:r>
            <a:r>
              <a:rPr sz="705" b="1" spc="419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set scheduling algorithm</a:t>
            </a:r>
            <a:r>
              <a:rPr sz="705" spc="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parameters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157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sched_getscheduler</a:t>
            </a:r>
            <a:r>
              <a:rPr sz="705" b="1" spc="346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get</a:t>
            </a:r>
            <a:r>
              <a:rPr sz="705" spc="-2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scheduling</a:t>
            </a:r>
            <a:r>
              <a:rPr sz="705" spc="-2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algorithm</a:t>
            </a:r>
            <a:r>
              <a:rPr sz="705" spc="-1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parameters</a:t>
            </a:r>
          </a:p>
        </p:txBody>
      </p:sp>
      <p:sp>
        <p:nvSpPr>
          <p:cNvPr id="232" name="object 232"/>
          <p:cNvSpPr txBox="1"/>
          <p:nvPr/>
        </p:nvSpPr>
        <p:spPr>
          <a:xfrm>
            <a:off x="395007" y="4649301"/>
            <a:ext cx="806381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158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3">
                <a:solidFill>
                  <a:srgbClr val="0000FF"/>
                </a:solidFill>
                <a:latin typeface="AAAOTU+TimesNewRoman,Bold"/>
                <a:cs typeface="AAAOTU+TimesNewRoman,Bold"/>
              </a:rPr>
              <a:t>sched_yiel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d</a:t>
            </a:r>
          </a:p>
        </p:txBody>
      </p:sp>
      <p:sp>
        <p:nvSpPr>
          <p:cNvPr id="233" name="object 233"/>
          <p:cNvSpPr txBox="1"/>
          <p:nvPr/>
        </p:nvSpPr>
        <p:spPr>
          <a:xfrm>
            <a:off x="1420346" y="4640897"/>
            <a:ext cx="823429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0">
                <a:solidFill>
                  <a:srgbClr val="000000"/>
                </a:solidFill>
                <a:latin typeface="GQMHTI+TimesNewRoman"/>
                <a:cs typeface="GQMHTI+TimesNewRoman"/>
              </a:rPr>
              <a:t>yield</a:t>
            </a:r>
            <a:r>
              <a:rPr sz="705" spc="-4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the</a:t>
            </a:r>
            <a:r>
              <a:rPr sz="705" spc="-4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processor</a:t>
            </a:r>
          </a:p>
        </p:txBody>
      </p:sp>
      <p:sp>
        <p:nvSpPr>
          <p:cNvPr id="234" name="object 234"/>
          <p:cNvSpPr txBox="1"/>
          <p:nvPr/>
        </p:nvSpPr>
        <p:spPr>
          <a:xfrm>
            <a:off x="605117" y="4800580"/>
            <a:ext cx="92014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sched_get_priority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_</a:t>
            </a:r>
          </a:p>
          <a:p>
            <a:pPr>
              <a:lnSpc>
                <a:spcPts val="780"/>
              </a:lnSpc>
              <a:spcBef>
                <a:spcPts val="10"/>
              </a:spcBef>
              <a:spcAft>
                <a:spcPct val="0"/>
              </a:spcAft>
            </a:pPr>
            <a:r>
              <a:rPr sz="705" b="1" u="sng" spc="34">
                <a:solidFill>
                  <a:srgbClr val="0000FF"/>
                </a:solidFill>
                <a:latin typeface="AAAOTU+TimesNewRoman,Bold"/>
                <a:cs typeface="AAAOTU+TimesNewRoman,Bold"/>
              </a:rPr>
              <a:t>max</a:t>
            </a:r>
          </a:p>
        </p:txBody>
      </p:sp>
      <p:sp>
        <p:nvSpPr>
          <p:cNvPr id="235" name="object 235"/>
          <p:cNvSpPr txBox="1"/>
          <p:nvPr/>
        </p:nvSpPr>
        <p:spPr>
          <a:xfrm>
            <a:off x="395007" y="4851008"/>
            <a:ext cx="27314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159</a:t>
            </a:r>
          </a:p>
          <a:p>
            <a:pPr>
              <a:lnSpc>
                <a:spcPts val="805"/>
              </a:lnSpc>
              <a:spcBef>
                <a:spcPts val="124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160</a:t>
            </a:r>
          </a:p>
          <a:p>
            <a:pPr>
              <a:lnSpc>
                <a:spcPts val="805"/>
              </a:lnSpc>
              <a:spcBef>
                <a:spcPts val="122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161</a:t>
            </a:r>
          </a:p>
        </p:txBody>
      </p:sp>
      <p:sp>
        <p:nvSpPr>
          <p:cNvPr id="236" name="object 236"/>
          <p:cNvSpPr txBox="1"/>
          <p:nvPr/>
        </p:nvSpPr>
        <p:spPr>
          <a:xfrm>
            <a:off x="1420346" y="4842603"/>
            <a:ext cx="116057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get</a:t>
            </a:r>
            <a:r>
              <a:rPr sz="705" spc="-3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max</a:t>
            </a:r>
            <a:r>
              <a:rPr sz="705" spc="-3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static</a:t>
            </a:r>
            <a:r>
              <a:rPr sz="705" spc="-2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priority</a:t>
            </a:r>
            <a:r>
              <a:rPr sz="705" spc="-2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range</a:t>
            </a:r>
          </a:p>
        </p:txBody>
      </p:sp>
      <p:sp>
        <p:nvSpPr>
          <p:cNvPr id="237" name="object 237"/>
          <p:cNvSpPr txBox="1"/>
          <p:nvPr/>
        </p:nvSpPr>
        <p:spPr>
          <a:xfrm>
            <a:off x="605117" y="5061117"/>
            <a:ext cx="92014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sched_get_priority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_</a:t>
            </a:r>
          </a:p>
          <a:p>
            <a:pPr>
              <a:lnSpc>
                <a:spcPts val="780"/>
              </a:lnSpc>
              <a:spcBef>
                <a:spcPts val="10"/>
              </a:spcBef>
              <a:spcAft>
                <a:spcPct val="0"/>
              </a:spcAft>
            </a:pP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min</a:t>
            </a:r>
          </a:p>
        </p:txBody>
      </p:sp>
      <p:sp>
        <p:nvSpPr>
          <p:cNvPr id="238" name="object 238"/>
          <p:cNvSpPr txBox="1"/>
          <p:nvPr/>
        </p:nvSpPr>
        <p:spPr>
          <a:xfrm>
            <a:off x="3328147" y="5052713"/>
            <a:ext cx="66577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kernel/sched.c</a:t>
            </a:r>
          </a:p>
          <a:p>
            <a:pPr>
              <a:lnSpc>
                <a:spcPts val="805"/>
              </a:lnSpc>
              <a:spcBef>
                <a:spcPts val="1225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kernel/sched.c</a:t>
            </a:r>
          </a:p>
        </p:txBody>
      </p:sp>
      <p:sp>
        <p:nvSpPr>
          <p:cNvPr id="239" name="object 239"/>
          <p:cNvSpPr txBox="1"/>
          <p:nvPr/>
        </p:nvSpPr>
        <p:spPr>
          <a:xfrm>
            <a:off x="1420346" y="5103140"/>
            <a:ext cx="114170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get</a:t>
            </a:r>
            <a:r>
              <a:rPr sz="705" spc="-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min</a:t>
            </a:r>
            <a:r>
              <a:rPr sz="705" spc="-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static</a:t>
            </a:r>
            <a:r>
              <a:rPr sz="705" spc="-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priority range</a:t>
            </a:r>
          </a:p>
        </p:txBody>
      </p:sp>
      <p:sp>
        <p:nvSpPr>
          <p:cNvPr id="240" name="object 240"/>
          <p:cNvSpPr txBox="1"/>
          <p:nvPr/>
        </p:nvSpPr>
        <p:spPr>
          <a:xfrm>
            <a:off x="605118" y="5313250"/>
            <a:ext cx="88408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 u="sng" spc="9">
                <a:solidFill>
                  <a:srgbClr val="0000FF"/>
                </a:solidFill>
                <a:latin typeface="AAAOTU+TimesNewRoman,Bold"/>
                <a:cs typeface="AAAOTU+TimesNewRoman,Bold"/>
              </a:rPr>
              <a:t>sched_rr_get_inte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r</a:t>
            </a:r>
          </a:p>
          <a:p>
            <a:pPr>
              <a:lnSpc>
                <a:spcPts val="780"/>
              </a:lnSpc>
              <a:spcBef>
                <a:spcPts val="10"/>
              </a:spcBef>
              <a:spcAft>
                <a:spcPct val="0"/>
              </a:spcAft>
            </a:pPr>
            <a:r>
              <a:rPr sz="705" b="1" u="sng" spc="32">
                <a:solidFill>
                  <a:srgbClr val="0000FF"/>
                </a:solidFill>
                <a:latin typeface="AAAOTU+TimesNewRoman,Bold"/>
                <a:cs typeface="AAAOTU+TimesNewRoman,Bold"/>
              </a:rPr>
              <a:t>val</a:t>
            </a:r>
          </a:p>
        </p:txBody>
      </p:sp>
      <p:sp>
        <p:nvSpPr>
          <p:cNvPr id="241" name="object 241"/>
          <p:cNvSpPr txBox="1"/>
          <p:nvPr/>
        </p:nvSpPr>
        <p:spPr>
          <a:xfrm>
            <a:off x="1420346" y="5355272"/>
            <a:ext cx="2117226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get</a:t>
            </a:r>
            <a:r>
              <a:rPr sz="705" spc="-2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the</a:t>
            </a:r>
            <a:r>
              <a:rPr sz="705" spc="-2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SCHED_RR</a:t>
            </a:r>
            <a:r>
              <a:rPr sz="705" spc="-2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interval</a:t>
            </a:r>
            <a:r>
              <a:rPr sz="705" spc="-27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for</a:t>
            </a:r>
            <a:r>
              <a:rPr sz="705" spc="-27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the</a:t>
            </a:r>
            <a:r>
              <a:rPr sz="705" spc="-2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named</a:t>
            </a:r>
            <a:r>
              <a:rPr sz="705" spc="-2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process</a:t>
            </a:r>
          </a:p>
        </p:txBody>
      </p:sp>
      <p:sp>
        <p:nvSpPr>
          <p:cNvPr id="242" name="object 242"/>
          <p:cNvSpPr txBox="1"/>
          <p:nvPr/>
        </p:nvSpPr>
        <p:spPr>
          <a:xfrm>
            <a:off x="395008" y="5573787"/>
            <a:ext cx="731616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162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nanosleep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163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27">
                <a:solidFill>
                  <a:srgbClr val="0000FF"/>
                </a:solidFill>
                <a:latin typeface="AAAOTU+TimesNewRoman,Bold"/>
                <a:cs typeface="AAAOTU+TimesNewRoman,Bold"/>
              </a:rPr>
              <a:t>mremap</a:t>
            </a:r>
          </a:p>
          <a:p>
            <a:pPr>
              <a:lnSpc>
                <a:spcPts val="805"/>
              </a:lnSpc>
              <a:spcBef>
                <a:spcPts val="385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164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5">
                <a:solidFill>
                  <a:srgbClr val="0000FF"/>
                </a:solidFill>
                <a:latin typeface="AAAOTU+TimesNewRoman,Bold"/>
                <a:cs typeface="AAAOTU+TimesNewRoman,Bold"/>
              </a:rPr>
              <a:t>setresui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165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 spc="14">
                <a:solidFill>
                  <a:srgbClr val="0000FF"/>
                </a:solidFill>
                <a:latin typeface="AAAOTU+TimesNewRoman,Bold"/>
                <a:cs typeface="AAAOTU+TimesNewRoman,Bold"/>
              </a:rPr>
              <a:t>getresui</a:t>
            </a:r>
            <a:r>
              <a:rPr sz="705" b="1">
                <a:solidFill>
                  <a:srgbClr val="0000FF"/>
                </a:solidFill>
                <a:latin typeface="AAAOTU+TimesNewRoman,Bold"/>
                <a:cs typeface="AAAOTU+TimesNewRoman,Bold"/>
              </a:rPr>
              <a:t>d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 b="1">
                <a:solidFill>
                  <a:srgbClr val="000000"/>
                </a:solidFill>
                <a:latin typeface="AAAOTU+TimesNewRoman,Bold"/>
                <a:cs typeface="AAAOTU+TimesNewRoman,Bold"/>
              </a:rPr>
              <a:t>166</a:t>
            </a:r>
            <a:r>
              <a:rPr sz="705" b="1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705" b="1" u="sng">
                <a:solidFill>
                  <a:srgbClr val="0000FF"/>
                </a:solidFill>
                <a:latin typeface="AAAOTU+TimesNewRoman,Bold"/>
                <a:cs typeface="AAAOTU+TimesNewRoman,Bold"/>
              </a:rPr>
              <a:t>vm86</a:t>
            </a:r>
          </a:p>
        </p:txBody>
      </p:sp>
      <p:sp>
        <p:nvSpPr>
          <p:cNvPr id="243" name="object 243"/>
          <p:cNvSpPr txBox="1"/>
          <p:nvPr/>
        </p:nvSpPr>
        <p:spPr>
          <a:xfrm>
            <a:off x="1420346" y="5565382"/>
            <a:ext cx="278505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pause</a:t>
            </a:r>
            <a:r>
              <a:rPr sz="705" spc="2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-9">
                <a:solidFill>
                  <a:srgbClr val="000000"/>
                </a:solidFill>
                <a:latin typeface="GQMHTI+TimesNewRoman"/>
                <a:cs typeface="GQMHTI+TimesNewRoman"/>
              </a:rPr>
              <a:t>execution</a:t>
            </a:r>
            <a:r>
              <a:rPr sz="705" spc="1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for</a:t>
            </a:r>
            <a:r>
              <a:rPr sz="705" spc="9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</a:t>
            </a:r>
            <a:r>
              <a:rPr sz="705" spc="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specified</a:t>
            </a:r>
            <a:r>
              <a:rPr sz="705" spc="13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time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(nano</a:t>
            </a:r>
            <a:r>
              <a:rPr sz="705" spc="12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seconds)</a:t>
            </a:r>
            <a:r>
              <a:rPr sz="705" spc="218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kernel/sched.c</a:t>
            </a:r>
          </a:p>
        </p:txBody>
      </p:sp>
      <p:sp>
        <p:nvSpPr>
          <p:cNvPr id="244" name="object 244"/>
          <p:cNvSpPr txBox="1"/>
          <p:nvPr/>
        </p:nvSpPr>
        <p:spPr>
          <a:xfrm>
            <a:off x="1420346" y="5716662"/>
            <a:ext cx="137373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re-map a virtual memory address</a:t>
            </a:r>
          </a:p>
        </p:txBody>
      </p:sp>
      <p:sp>
        <p:nvSpPr>
          <p:cNvPr id="245" name="object 245"/>
          <p:cNvSpPr txBox="1"/>
          <p:nvPr/>
        </p:nvSpPr>
        <p:spPr>
          <a:xfrm>
            <a:off x="3328147" y="5716661"/>
            <a:ext cx="66081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mm/mremap.c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kernel/sys.c</a:t>
            </a:r>
          </a:p>
        </p:txBody>
      </p:sp>
      <p:sp>
        <p:nvSpPr>
          <p:cNvPr id="246" name="object 246"/>
          <p:cNvSpPr txBox="1"/>
          <p:nvPr/>
        </p:nvSpPr>
        <p:spPr>
          <a:xfrm>
            <a:off x="1420346" y="5867941"/>
            <a:ext cx="1876039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set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real,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effective</a:t>
            </a:r>
            <a:r>
              <a:rPr sz="705" spc="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and</a:t>
            </a:r>
            <a:r>
              <a:rPr sz="705" spc="1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saved</a:t>
            </a:r>
            <a:r>
              <a:rPr sz="705" spc="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user</a:t>
            </a:r>
            <a:r>
              <a:rPr sz="705" spc="11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or</a:t>
            </a:r>
            <a:r>
              <a:rPr sz="705" spc="10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group</a:t>
            </a:r>
            <a:r>
              <a:rPr sz="705" spc="15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ID</a:t>
            </a:r>
          </a:p>
          <a:p>
            <a:pPr>
              <a:lnSpc>
                <a:spcPts val="805"/>
              </a:lnSpc>
              <a:spcBef>
                <a:spcPts val="43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get real, effective and saved user or group ID</a:t>
            </a:r>
          </a:p>
          <a:p>
            <a:pPr>
              <a:lnSpc>
                <a:spcPts val="805"/>
              </a:lnSpc>
              <a:spcBef>
                <a:spcPts val="450"/>
              </a:spcBef>
              <a:spcAft>
                <a:spcPct val="0"/>
              </a:spcAft>
            </a:pP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enter</a:t>
            </a:r>
            <a:r>
              <a:rPr sz="705" spc="-4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virtual</a:t>
            </a:r>
            <a:r>
              <a:rPr sz="705" spc="-46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>
                <a:solidFill>
                  <a:srgbClr val="000000"/>
                </a:solidFill>
                <a:latin typeface="GQMHTI+TimesNewRoman"/>
                <a:cs typeface="GQMHTI+TimesNewRoman"/>
              </a:rPr>
              <a:t>8086</a:t>
            </a:r>
            <a:r>
              <a:rPr sz="705" spc="-44">
                <a:solidFill>
                  <a:srgbClr val="000000"/>
                </a:solidFill>
                <a:latin typeface="GQMHTI+TimesNewRoman"/>
                <a:cs typeface="GQMHTI+TimesNewRoman"/>
              </a:rPr>
              <a:t> </a:t>
            </a:r>
            <a:r>
              <a:rPr sz="705" spc="10">
                <a:solidFill>
                  <a:srgbClr val="000000"/>
                </a:solidFill>
                <a:latin typeface="GQMHTI+TimesNewRoman"/>
                <a:cs typeface="GQMHTI+TimesNewRoman"/>
              </a:rPr>
              <a:t>mode</a:t>
            </a:r>
          </a:p>
        </p:txBody>
      </p:sp>
      <p:sp>
        <p:nvSpPr>
          <p:cNvPr id="247" name="object 247"/>
          <p:cNvSpPr txBox="1"/>
          <p:nvPr/>
        </p:nvSpPr>
        <p:spPr>
          <a:xfrm>
            <a:off x="3328147" y="6019220"/>
            <a:ext cx="568274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kernel/sys.c</a:t>
            </a:r>
          </a:p>
        </p:txBody>
      </p:sp>
      <p:sp>
        <p:nvSpPr>
          <p:cNvPr id="248" name="object 248"/>
          <p:cNvSpPr txBox="1"/>
          <p:nvPr/>
        </p:nvSpPr>
        <p:spPr>
          <a:xfrm>
            <a:off x="3328148" y="6178904"/>
            <a:ext cx="104218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  <a:spcBef>
                <a:spcPct val="0"/>
              </a:spcBef>
              <a:spcAft>
                <a:spcPct val="0"/>
              </a:spcAft>
            </a:pPr>
            <a:r>
              <a:rPr sz="705" i="1">
                <a:solidFill>
                  <a:srgbClr val="000000"/>
                </a:solidFill>
                <a:latin typeface="MUNJFI+TimesNewRoman,Italic"/>
                <a:cs typeface="MUNJFI+TimesNewRoman,Italic"/>
              </a:rPr>
              <a:t>arch/i386/kernel/vm86.c</a:t>
            </a:r>
          </a:p>
        </p:txBody>
      </p:sp>
      <p:pic>
        <p:nvPicPr>
          <p:cNvPr id="250" name="图片 24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47" y="4271210"/>
            <a:ext cx="1809698" cy="24944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API </a:t>
            </a:r>
            <a:r>
              <a:rPr lang="en-US" altLang="en-US" dirty="0"/>
              <a:t>vs</a:t>
            </a:r>
            <a:r>
              <a:rPr lang="en-US" altLang="zh-CN" dirty="0"/>
              <a:t> ABI </a:t>
            </a:r>
            <a:r>
              <a:rPr lang="en-US" altLang="en-US" dirty="0"/>
              <a:t>Portable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5735"/>
            <a:ext cx="8220844" cy="616563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上帝视角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1" r="-1364"/>
          <a:stretch>
            <a:fillRect/>
          </a:stretch>
        </p:blipFill>
        <p:spPr>
          <a:xfrm>
            <a:off x="4963160" y="2962275"/>
            <a:ext cx="4142105" cy="28308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458335" y="2640965"/>
            <a:ext cx="145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上帝视角：</a:t>
            </a:r>
          </a:p>
          <a:p>
            <a:r>
              <a:rPr lang="en-US" altLang="en-US" sz="20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站在黑洞内</a:t>
            </a:r>
          </a:p>
        </p:txBody>
      </p:sp>
      <p:sp>
        <p:nvSpPr>
          <p:cNvPr id="9" name="文本占位符 4"/>
          <p:cNvSpPr>
            <a:spLocks noGrp="1"/>
          </p:cNvSpPr>
          <p:nvPr/>
        </p:nvSpPr>
        <p:spPr>
          <a:xfrm>
            <a:off x="251460" y="764540"/>
            <a:ext cx="4820920" cy="6073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numCol="1" anchor="t" anchorCtr="0" compatLnSpc="1"/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8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LINUX嵌入式硬件驱动开发人员</a:t>
            </a:r>
          </a:p>
          <a:p>
            <a:pPr lvl="1"/>
            <a:r>
              <a:rPr lang="en-US" altLang="en-US" sz="2000" dirty="0"/>
              <a:t>内核驱动开发</a:t>
            </a:r>
          </a:p>
          <a:p>
            <a:pPr lvl="1"/>
            <a:r>
              <a:rPr lang="en-US" altLang="en-US" sz="2000" dirty="0"/>
              <a:t>定制硬件，手机等</a:t>
            </a:r>
          </a:p>
          <a:p>
            <a:pPr lvl="1"/>
            <a:r>
              <a:rPr lang="en-US" altLang="en-US" sz="2000" dirty="0"/>
              <a:t>定制内核驱动，支持内核管理自定义硬件</a:t>
            </a:r>
          </a:p>
          <a:p>
            <a:pPr lvl="0"/>
            <a:r>
              <a:rPr lang="en-US" altLang="en-US" sz="2400" dirty="0"/>
              <a:t>内核本身开发</a:t>
            </a:r>
          </a:p>
          <a:p>
            <a:pPr lvl="1"/>
            <a:r>
              <a:rPr lang="en-US" altLang="en-US" sz="2000" dirty="0"/>
              <a:t>内核社区LKML</a:t>
            </a:r>
          </a:p>
          <a:p>
            <a:pPr lvl="0"/>
            <a:endParaRPr lang="en-US" altLang="en-US" sz="2400" dirty="0"/>
          </a:p>
          <a:p>
            <a:pPr lvl="0"/>
            <a:r>
              <a:rPr lang="en-US" altLang="en-US" sz="2400" dirty="0"/>
              <a:t>打开LINUX内核，更开眼界</a:t>
            </a:r>
          </a:p>
          <a:p>
            <a:pPr lvl="0"/>
            <a:endParaRPr lang="en-US" altLang="en-US" sz="2400" dirty="0"/>
          </a:p>
          <a:p>
            <a:pPr lvl="0"/>
            <a:r>
              <a:rPr lang="en-US" altLang="en-US" sz="2400" dirty="0"/>
              <a:t>真正的LINUX所在</a:t>
            </a:r>
          </a:p>
          <a:p>
            <a:pPr lvl="1"/>
            <a:r>
              <a:rPr lang="en-US" altLang="en-US" sz="2000" dirty="0"/>
              <a:t>只有一个LINUX</a:t>
            </a:r>
          </a:p>
          <a:p>
            <a:pPr lvl="1"/>
            <a:r>
              <a:rPr lang="en-US" altLang="en-US" sz="2000" dirty="0"/>
              <a:t>linus 维护主线</a:t>
            </a:r>
          </a:p>
          <a:p>
            <a:pPr lvl="1"/>
            <a:r>
              <a:rPr lang="en-US" altLang="en-US" sz="2000" dirty="0"/>
              <a:t>优雅的内核世界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50" y="838200"/>
            <a:ext cx="2956560" cy="1513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Kernel’s History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56" y="1268760"/>
            <a:ext cx="4322363" cy="20162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645024"/>
            <a:ext cx="4550981" cy="18435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536" y="980728"/>
            <a:ext cx="44316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大事记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1991 v0.01 </a:t>
            </a:r>
            <a:r>
              <a:rPr lang="zh-CN" altLang="en-US" dirty="0"/>
              <a:t>诞生，</a:t>
            </a:r>
            <a:r>
              <a:rPr lang="en-US" altLang="zh-CN" dirty="0" err="1"/>
              <a:t>Freax</a:t>
            </a:r>
            <a:r>
              <a:rPr lang="en-US" altLang="zh-CN" dirty="0"/>
              <a:t> vs Linux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1992 v0.12 </a:t>
            </a:r>
            <a:r>
              <a:rPr lang="zh-CN" altLang="en-US" dirty="0"/>
              <a:t>加入</a:t>
            </a:r>
            <a:r>
              <a:rPr lang="en-US" altLang="zh-CN" dirty="0"/>
              <a:t>GPL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1993 Slackware, </a:t>
            </a:r>
            <a:r>
              <a:rPr lang="en-US" altLang="zh-CN" dirty="0" err="1"/>
              <a:t>Debian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1994 v1.0 XFree86 GUI, </a:t>
            </a:r>
            <a:r>
              <a:rPr lang="en-US" altLang="zh-CN" dirty="0" err="1"/>
              <a:t>ReadHat</a:t>
            </a:r>
            <a:r>
              <a:rPr lang="en-US" altLang="zh-CN" dirty="0"/>
              <a:t>, </a:t>
            </a:r>
            <a:r>
              <a:rPr lang="en-US" altLang="zh-CN" dirty="0" err="1"/>
              <a:t>Suse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1995 arch porting DEC Alpha, Sun SPARC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1996 v2.0 SMP TUX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1998 Many company support(IBM, </a:t>
            </a:r>
            <a:r>
              <a:rPr lang="en-US" altLang="zh-CN" dirty="0" err="1"/>
              <a:t>Oracle,google</a:t>
            </a:r>
            <a:r>
              <a:rPr lang="en-US" altLang="zh-CN" dirty="0"/>
              <a:t>),Netscape, KDE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1999 v2.2 more SMP </a:t>
            </a:r>
            <a:r>
              <a:rPr lang="en-US" altLang="zh-CN" dirty="0" err="1"/>
              <a:t>arch,fs</a:t>
            </a:r>
            <a:r>
              <a:rPr lang="en-US" altLang="zh-CN" dirty="0"/>
              <a:t>. GNOME, </a:t>
            </a:r>
            <a:r>
              <a:rPr lang="en-US" altLang="zh-CN" dirty="0" err="1"/>
              <a:t>Qt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2000 Dell </a:t>
            </a:r>
            <a:r>
              <a:rPr lang="en-US" altLang="zh-CN" dirty="0" err="1"/>
              <a:t>supporing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2001 v2.4 USB, Bluetooth,RAID,ext3, LVM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2003 v2.6 uClinux,ALSA,64x,NPTL,SELINUX,ext4…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2004 XFree86 splits </a:t>
            </a:r>
            <a:r>
              <a:rPr lang="en-US" altLang="zh-CN" dirty="0" err="1"/>
              <a:t>Xorg</a:t>
            </a:r>
            <a:r>
              <a:rPr lang="en-US" altLang="zh-CN" dirty="0"/>
              <a:t> for </a:t>
            </a:r>
            <a:r>
              <a:rPr lang="en-US" altLang="zh-CN" dirty="0" err="1"/>
              <a:t>Xserver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2005: </a:t>
            </a:r>
            <a:r>
              <a:rPr lang="en-US" altLang="zh-CN" dirty="0" err="1"/>
              <a:t>openSUSE</a:t>
            </a:r>
            <a:r>
              <a:rPr lang="en-US" altLang="zh-CN" dirty="0"/>
              <a:t>, </a:t>
            </a:r>
            <a:r>
              <a:rPr lang="en-US" altLang="zh-CN" dirty="0" err="1"/>
              <a:t>openOffice,git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2006:  </a:t>
            </a:r>
            <a:r>
              <a:rPr lang="en-US" altLang="zh-CN" dirty="0" err="1"/>
              <a:t>git</a:t>
            </a:r>
            <a:r>
              <a:rPr lang="en-US" altLang="zh-CN" dirty="0"/>
              <a:t> for v2.6.12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2011 v3.0 20</a:t>
            </a:r>
            <a:r>
              <a:rPr lang="en-US" altLang="zh-CN" baseline="30000" dirty="0"/>
              <a:t>th</a:t>
            </a:r>
            <a:r>
              <a:rPr lang="en-US" altLang="zh-CN" dirty="0"/>
              <a:t> anniversary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2012 remove i386, unify ARM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dirty="0"/>
              <a:t>2018 v4.15 continue many features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134890"/>
            <a:ext cx="654352" cy="77534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32040" y="2916689"/>
            <a:ext cx="41649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2400" dirty="0">
                <a:sym typeface="+mn-ea"/>
              </a:rPr>
              <a:t>what does the </a:t>
            </a:r>
            <a:r>
              <a:rPr lang="" altLang="en-US" sz="2400" dirty="0">
                <a:sym typeface="+mn-ea"/>
              </a:rPr>
              <a:t>it look </a:t>
            </a:r>
            <a:r>
              <a:rPr lang="en-US" altLang="en-US" sz="2400" dirty="0">
                <a:sym typeface="+mn-ea"/>
              </a:rPr>
              <a:t>like?</a:t>
            </a:r>
            <a:endParaRPr lang="en-US" altLang="en-US" sz="24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" y="-8890"/>
            <a:ext cx="6821170" cy="68757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32040" y="2916689"/>
            <a:ext cx="5754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" altLang="en-US" sz="2400" dirty="0">
                <a:sym typeface="+mn-ea"/>
              </a:rPr>
              <a:t>Seriously, w</a:t>
            </a:r>
            <a:r>
              <a:rPr lang="en-US" altLang="en-US" sz="2400" dirty="0">
                <a:sym typeface="+mn-ea"/>
              </a:rPr>
              <a:t>hat does the kernel like?</a:t>
            </a:r>
            <a:endParaRPr lang="" altLang="en-US"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掌握了LINUX以后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400"/>
              <a:t>打开了一个新的世界</a:t>
            </a:r>
          </a:p>
          <a:p>
            <a:pPr lvl="1"/>
            <a:r>
              <a:rPr lang="en-US" altLang="en-US" sz="1400"/>
              <a:t>打破旧世界，看到很多新美好</a:t>
            </a:r>
          </a:p>
          <a:p>
            <a:pPr lvl="1"/>
            <a:r>
              <a:rPr lang="en-US" altLang="en-US" sz="1400"/>
              <a:t>windows多么难用，尤其是对于开发者，</a:t>
            </a:r>
            <a:r>
              <a:rPr lang="en-US" altLang="en-US" sz="1400">
                <a:sym typeface="+mn-ea"/>
              </a:rPr>
              <a:t>再也回不去了</a:t>
            </a:r>
            <a:endParaRPr lang="en-US" altLang="en-US" sz="1400"/>
          </a:p>
          <a:p>
            <a:pPr lvl="1"/>
            <a:r>
              <a:rPr lang="en-US" altLang="en-US" sz="1400"/>
              <a:t>一个万花筒</a:t>
            </a:r>
          </a:p>
          <a:p>
            <a:pPr lvl="1"/>
            <a:r>
              <a:rPr lang="en-US" altLang="en-US" sz="1400"/>
              <a:t>恍然大悟，操作系统本该如此，反而windows把很多事情搞复杂了</a:t>
            </a:r>
          </a:p>
          <a:p>
            <a:pPr lvl="1"/>
            <a:endParaRPr lang="en-US" altLang="en-US" sz="1400"/>
          </a:p>
          <a:p>
            <a:pPr lvl="0"/>
            <a:r>
              <a:rPr lang="en-US" altLang="en-US" sz="1600"/>
              <a:t>能力大幅度提升，可做的事情越来越多</a:t>
            </a:r>
          </a:p>
          <a:p>
            <a:pPr lvl="1"/>
            <a:r>
              <a:rPr lang="en-US" altLang="en-US" sz="1400"/>
              <a:t>熟悉了命令行</a:t>
            </a:r>
          </a:p>
          <a:p>
            <a:pPr lvl="1"/>
            <a:r>
              <a:rPr lang="en-US" altLang="en-US" sz="1400"/>
              <a:t>不用在界面中寻找莫名其妙的高级配置按钮</a:t>
            </a:r>
          </a:p>
          <a:p>
            <a:pPr lvl="1"/>
            <a:r>
              <a:rPr lang="en-US" altLang="en-US" sz="1400">
                <a:sym typeface="+mn-ea"/>
              </a:rPr>
              <a:t>了解了LINUX为开发者设计，对开发者友好，windows对使用者设计，对使用者友好</a:t>
            </a:r>
            <a:r>
              <a:rPr lang="en-US" altLang="en-US" sz="1400"/>
              <a:t>，而开发者与使用者不一样。开发者需要的是方便灵活的高级功能，windows无法提供。</a:t>
            </a:r>
          </a:p>
          <a:p>
            <a:pPr lvl="1"/>
            <a:endParaRPr lang="en-US" altLang="en-US" sz="1400"/>
          </a:p>
          <a:p>
            <a:pPr lvl="0"/>
            <a:r>
              <a:rPr lang="en-US" altLang="en-US" sz="1600"/>
              <a:t>满足对操作系统本身的好奇心</a:t>
            </a:r>
          </a:p>
          <a:p>
            <a:pPr lvl="1"/>
            <a:r>
              <a:rPr lang="en-US" altLang="en-US" sz="1400"/>
              <a:t>一切皆开源，可以了解你想了解的任何东西</a:t>
            </a:r>
          </a:p>
          <a:p>
            <a:pPr lvl="1"/>
            <a:r>
              <a:rPr lang="en-US" altLang="en-US" sz="1400"/>
              <a:t>windows下无法想象</a:t>
            </a:r>
          </a:p>
          <a:p>
            <a:pPr lvl="1"/>
            <a:endParaRPr lang="en-US" altLang="en-US" sz="1400"/>
          </a:p>
          <a:p>
            <a:pPr lvl="0"/>
            <a:r>
              <a:rPr lang="en-US" altLang="en-US" sz="1600"/>
              <a:t>更为重要的是得到了UNIX哲学</a:t>
            </a:r>
          </a:p>
          <a:p>
            <a:pPr lvl="1"/>
            <a:r>
              <a:rPr lang="en-US" altLang="en-US" sz="1400"/>
              <a:t>深入的指导影响着未来的工作生活</a:t>
            </a:r>
          </a:p>
          <a:p>
            <a:pPr lvl="1"/>
            <a:endParaRPr lang="en-US" altLang="en-US" sz="1400"/>
          </a:p>
          <a:p>
            <a:pPr lvl="0"/>
            <a:r>
              <a:rPr lang="en-US" altLang="en-US" sz="1600">
                <a:sym typeface="+mn-ea"/>
              </a:rPr>
              <a:t>TIPS: windows也在拥抱linux</a:t>
            </a:r>
          </a:p>
          <a:p>
            <a:pPr lvl="1"/>
            <a:r>
              <a:rPr lang="en-US" altLang="en-US" sz="1400">
                <a:sym typeface="+mn-ea"/>
              </a:rPr>
              <a:t>win固有设计缺陷导致的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645660"/>
            <a:ext cx="3101340" cy="174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5" y="0"/>
            <a:ext cx="9160853" cy="68706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Linux memory management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0" y="572344"/>
            <a:ext cx="8100392" cy="607529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Storage stack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" b="7990"/>
          <a:stretch>
            <a:fillRect/>
          </a:stretch>
        </p:blipFill>
        <p:spPr>
          <a:xfrm>
            <a:off x="1979712" y="548680"/>
            <a:ext cx="4838233" cy="631006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Call </a:t>
            </a:r>
            <a:r>
              <a:rPr lang="en-US" altLang="en-US" dirty="0"/>
              <a:t>dependency </a:t>
            </a:r>
            <a:r>
              <a:rPr lang="en-US" altLang="zh-CN" dirty="0"/>
              <a:t>graph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6" y="539291"/>
            <a:ext cx="9144000" cy="641444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0965" y="2977649"/>
            <a:ext cx="63944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" altLang="en-US" sz="2400" dirty="0">
                <a:sym typeface="+mn-ea"/>
              </a:rPr>
              <a:t>Just feel it, feel the design, feel the DAG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Why So Comple</a:t>
            </a:r>
            <a:r>
              <a:rPr lang="en-US" altLang="en-US" dirty="0"/>
              <a:t>x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0000" lnSpcReduction="20000"/>
          </a:bodyPr>
          <a:lstStyle/>
          <a:p>
            <a:r>
              <a:rPr lang="en-US" altLang="en-US" dirty="0">
                <a:sym typeface="+mn-ea"/>
              </a:rPr>
              <a:t>Kernel的目标很宏伟，Cover 世界上能Cover的所有的计算硬件</a:t>
            </a:r>
            <a:endParaRPr lang="zh-CN" altLang="en-US" dirty="0"/>
          </a:p>
          <a:p>
            <a:r>
              <a:rPr lang="zh-CN" altLang="en-US" dirty="0"/>
              <a:t>问题的复杂性造成的实现的复杂性</a:t>
            </a:r>
            <a:endParaRPr lang="en-US" altLang="zh-CN" dirty="0"/>
          </a:p>
          <a:p>
            <a:pPr lvl="1"/>
            <a:r>
              <a:rPr lang="zh-CN" altLang="en-US" dirty="0"/>
              <a:t>各种</a:t>
            </a:r>
            <a:r>
              <a:rPr lang="en-US" altLang="zh-CN" dirty="0" err="1"/>
              <a:t>cpu</a:t>
            </a:r>
            <a:r>
              <a:rPr lang="zh-CN" altLang="en-US" dirty="0"/>
              <a:t>架构，各种外设硬件，各种文件系统，各种协议</a:t>
            </a:r>
            <a:endParaRPr lang="en-US" altLang="zh-CN" dirty="0"/>
          </a:p>
          <a:p>
            <a:pPr lvl="1"/>
            <a:r>
              <a:rPr lang="zh-CN" altLang="en-US" dirty="0"/>
              <a:t>高性能，高可用性，高安全性</a:t>
            </a:r>
            <a:endParaRPr lang="en-US" altLang="zh-CN" dirty="0"/>
          </a:p>
          <a:p>
            <a:pPr lvl="1"/>
            <a:r>
              <a:rPr lang="zh-CN" altLang="en-US" dirty="0"/>
              <a:t>硬件无关的部分，硬件相关的部分</a:t>
            </a:r>
          </a:p>
          <a:p>
            <a:pPr lvl="1"/>
            <a:r>
              <a:rPr lang="en-US" altLang="en-US" dirty="0"/>
              <a:t>功能对应这要代码实现</a:t>
            </a:r>
          </a:p>
          <a:p>
            <a:pPr lvl="1"/>
            <a:r>
              <a:rPr lang="en-US" altLang="en-US" dirty="0"/>
              <a:t>可配置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复杂并不等于杂乱</a:t>
            </a:r>
            <a:r>
              <a:rPr lang="en-US" altLang="zh-CN" dirty="0"/>
              <a:t>，complex != sophisticated</a:t>
            </a:r>
          </a:p>
          <a:p>
            <a:endParaRPr lang="en-US" altLang="zh-CN" dirty="0"/>
          </a:p>
          <a:p>
            <a:r>
              <a:rPr lang="zh-CN" altLang="en-US" dirty="0"/>
              <a:t>在问题边界内，最简单的实现。能</a:t>
            </a:r>
            <a:r>
              <a:rPr lang="en-US" altLang="zh-CN" dirty="0"/>
              <a:t>hold</a:t>
            </a:r>
            <a:r>
              <a:rPr lang="zh-CN" altLang="en-US" dirty="0"/>
              <a:t>住问题的最优雅的实现。如果重新造轮子完成相同的功能，那就等于又造了一个</a:t>
            </a:r>
            <a:r>
              <a:rPr lang="en-US" altLang="zh-CN" dirty="0"/>
              <a:t>Kernel, </a:t>
            </a:r>
            <a:r>
              <a:rPr lang="zh-CN" altLang="en-US" dirty="0"/>
              <a:t>而且一模一样。世界上只有一个</a:t>
            </a:r>
            <a:r>
              <a:rPr lang="en-US" altLang="zh-CN" dirty="0"/>
              <a:t>Linux Kernel.</a:t>
            </a:r>
          </a:p>
          <a:p>
            <a:endParaRPr lang="en-US" altLang="zh-CN" dirty="0"/>
          </a:p>
          <a:p>
            <a:r>
              <a:rPr lang="en-US" altLang="zh-CN" dirty="0"/>
              <a:t>Kernel </a:t>
            </a:r>
            <a:r>
              <a:rPr lang="zh-CN" altLang="en-US" dirty="0"/>
              <a:t>简约而不简单，里面充满了顶级的设计智慧。因为它解决的是软件历史中复杂度最高的单一问题，没有之一。也是世界上顶级程序员参与人数最多，工程量最大的工程之一</a:t>
            </a:r>
            <a:r>
              <a:rPr lang="en-US" altLang="zh-CN" dirty="0"/>
              <a:t>(2600</a:t>
            </a:r>
            <a:r>
              <a:rPr lang="zh-CN" altLang="en-US" dirty="0"/>
              <a:t>万行代码，纯代码大小接近</a:t>
            </a:r>
            <a:r>
              <a:rPr lang="en-US" altLang="zh-CN" dirty="0"/>
              <a:t>1G)</a:t>
            </a:r>
            <a:r>
              <a:rPr lang="zh-CN" altLang="en-US" dirty="0"/>
              <a:t>。可谓奇迹。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它解决的问题就是：通过对硬件的抽象，为多用户安全</a:t>
            </a:r>
            <a:r>
              <a:rPr lang="" altLang="zh-CN" dirty="0"/>
              <a:t>，</a:t>
            </a:r>
            <a:r>
              <a:rPr lang="zh-CN" altLang="en-US" dirty="0"/>
              <a:t>高性能</a:t>
            </a:r>
            <a:r>
              <a:rPr lang="" altLang="zh-CN" dirty="0"/>
              <a:t>，</a:t>
            </a:r>
            <a:r>
              <a:rPr lang="zh-CN" altLang="en-US" dirty="0"/>
              <a:t>便捷</a:t>
            </a:r>
            <a:r>
              <a:rPr lang="" altLang="zh-CN" dirty="0"/>
              <a:t>的提供</a:t>
            </a:r>
            <a:r>
              <a:rPr lang="zh-CN" altLang="en-US" dirty="0"/>
              <a:t>计算服务</a:t>
            </a:r>
            <a:r>
              <a:rPr lang="" altLang="zh-CN" dirty="0"/>
              <a:t>，是</a:t>
            </a:r>
            <a:r>
              <a:rPr lang="zh-CN" altLang="en-US" dirty="0"/>
              <a:t>一台复杂精妙运转的</a:t>
            </a:r>
            <a:r>
              <a:rPr lang="en-US" altLang="zh-CN" dirty="0"/>
              <a:t>C</a:t>
            </a:r>
            <a:r>
              <a:rPr lang="zh-CN" altLang="en-US" dirty="0"/>
              <a:t>虚拟机。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内核即核心引擎，链接并控制所有的硬件，带动着上层的应用运行，是火箭的发动机。</a:t>
            </a:r>
          </a:p>
          <a:p>
            <a:r>
              <a:rPr lang="zh-CN" altLang="en-US" dirty="0"/>
              <a:t>不到长城非好汉，</a:t>
            </a:r>
            <a:r>
              <a:rPr lang="" altLang="zh-CN" dirty="0"/>
              <a:t>内核是</a:t>
            </a:r>
            <a:r>
              <a:rPr lang="en-US" altLang="zh-CN" dirty="0" err="1"/>
              <a:t>linux</a:t>
            </a:r>
            <a:r>
              <a:rPr lang="en-US" altLang="en-US" dirty="0" err="1"/>
              <a:t>世界中</a:t>
            </a:r>
            <a:r>
              <a:rPr lang="zh-CN" altLang="en-US" dirty="0"/>
              <a:t>的珠峰。</a:t>
            </a:r>
          </a:p>
          <a:p>
            <a:endParaRPr lang="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457200" y="1124744"/>
            <a:ext cx="8229600" cy="49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/>
          </a:p>
          <a:p>
            <a:r>
              <a:rPr lang="en-US" dirty="0"/>
              <a:t>LINUX介绍</a:t>
            </a:r>
            <a:endParaRPr lang="en-US" b="1" dirty="0"/>
          </a:p>
          <a:p>
            <a:endParaRPr lang="en-US" altLang="zh-CN" dirty="0"/>
          </a:p>
          <a:p>
            <a:r>
              <a:rPr lang="en-US" altLang="zh-CN" dirty="0"/>
              <a:t>三个视角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en-US" b="1" dirty="0"/>
              <a:t>LINUX ZEN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我和LINUX</a:t>
            </a:r>
          </a:p>
        </p:txBody>
      </p:sp>
    </p:spTree>
  </p:cSld>
  <p:clrMapOvr>
    <a:masterClrMapping/>
  </p:clrMapOvr>
  <p:transition spd="slow" advTm="8312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Unix philosophy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" y="4050030"/>
            <a:ext cx="2952750" cy="191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723265"/>
            <a:ext cx="8428355" cy="28143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375785" y="1189990"/>
            <a:ext cx="3945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/>
              <a:t>创造UNIX过程中沉淀下来的好的经验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952115" y="3080385"/>
            <a:ext cx="327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>
            <a:off x="2952115" y="3264535"/>
            <a:ext cx="2899410" cy="0"/>
          </a:xfrm>
          <a:prstGeom prst="line">
            <a:avLst/>
          </a:prstGeom>
          <a:ln w="412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53685" y="3537585"/>
            <a:ext cx="2899410" cy="0"/>
          </a:xfrm>
          <a:prstGeom prst="line">
            <a:avLst/>
          </a:prstGeom>
          <a:ln w="412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Some words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20040" y="4660265"/>
            <a:ext cx="8502650" cy="1515110"/>
            <a:chOff x="795" y="6286"/>
            <a:chExt cx="13390" cy="23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" y="6286"/>
              <a:ext cx="13390" cy="2386"/>
            </a:xfrm>
            <a:prstGeom prst="rect">
              <a:avLst/>
            </a:prstGeom>
          </p:spPr>
        </p:pic>
        <p:sp>
          <p:nvSpPr>
            <p:cNvPr id="19" name="4-Point Star 18"/>
            <p:cNvSpPr/>
            <p:nvPr/>
          </p:nvSpPr>
          <p:spPr>
            <a:xfrm>
              <a:off x="6685" y="6988"/>
              <a:ext cx="340" cy="340"/>
            </a:xfrm>
            <a:prstGeom prst="star4">
              <a:avLst/>
            </a:prstGeom>
            <a:gradFill>
              <a:gsLst>
                <a:gs pos="100000">
                  <a:srgbClr val="FBFB11"/>
                </a:gs>
                <a:gs pos="100000">
                  <a:srgbClr val="838309"/>
                </a:gs>
              </a:gsLst>
              <a:lin ang="5400000" scaled="0"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4-Point Star 19"/>
            <p:cNvSpPr/>
            <p:nvPr/>
          </p:nvSpPr>
          <p:spPr>
            <a:xfrm>
              <a:off x="6659" y="7414"/>
              <a:ext cx="340" cy="340"/>
            </a:xfrm>
            <a:prstGeom prst="star4">
              <a:avLst/>
            </a:prstGeom>
            <a:gradFill>
              <a:gsLst>
                <a:gs pos="100000">
                  <a:srgbClr val="FBFB11"/>
                </a:gs>
                <a:gs pos="100000">
                  <a:srgbClr val="838309"/>
                </a:gs>
              </a:gsLst>
              <a:lin ang="5400000" scaled="0"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1620" y="2230120"/>
            <a:ext cx="7974330" cy="1616710"/>
            <a:chOff x="795" y="1954"/>
            <a:chExt cx="12558" cy="25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" y="1954"/>
              <a:ext cx="12345" cy="254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2" y="3223"/>
              <a:ext cx="1860" cy="705"/>
            </a:xfrm>
            <a:prstGeom prst="rect">
              <a:avLst/>
            </a:prstGeom>
          </p:spPr>
        </p:pic>
        <p:sp>
          <p:nvSpPr>
            <p:cNvPr id="21" name="4-Point Star 20"/>
            <p:cNvSpPr/>
            <p:nvPr/>
          </p:nvSpPr>
          <p:spPr>
            <a:xfrm>
              <a:off x="8832" y="2807"/>
              <a:ext cx="340" cy="340"/>
            </a:xfrm>
            <a:prstGeom prst="star4">
              <a:avLst/>
            </a:prstGeom>
            <a:gradFill>
              <a:gsLst>
                <a:gs pos="100000">
                  <a:srgbClr val="FBFB11"/>
                </a:gs>
                <a:gs pos="100000">
                  <a:srgbClr val="838309"/>
                </a:gs>
              </a:gsLst>
              <a:lin ang="5400000" scaled="0"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4-Point Star 21"/>
            <p:cNvSpPr/>
            <p:nvPr/>
          </p:nvSpPr>
          <p:spPr>
            <a:xfrm>
              <a:off x="8832" y="3372"/>
              <a:ext cx="340" cy="340"/>
            </a:xfrm>
            <a:prstGeom prst="star4">
              <a:avLst/>
            </a:prstGeom>
            <a:gradFill>
              <a:gsLst>
                <a:gs pos="100000">
                  <a:srgbClr val="FBFB11"/>
                </a:gs>
                <a:gs pos="100000">
                  <a:srgbClr val="838309"/>
                </a:gs>
              </a:gsLst>
              <a:lin ang="5400000" scaled="0"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4-Point Star 22"/>
            <p:cNvSpPr/>
            <p:nvPr/>
          </p:nvSpPr>
          <p:spPr>
            <a:xfrm>
              <a:off x="13013" y="3937"/>
              <a:ext cx="340" cy="340"/>
            </a:xfrm>
            <a:prstGeom prst="star4">
              <a:avLst/>
            </a:prstGeom>
            <a:gradFill>
              <a:gsLst>
                <a:gs pos="100000">
                  <a:srgbClr val="FBFB11"/>
                </a:gs>
                <a:gs pos="100000">
                  <a:srgbClr val="838309"/>
                </a:gs>
              </a:gsLst>
              <a:lin ang="5400000" scaled="0"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5740" y="910590"/>
            <a:ext cx="4018915" cy="892175"/>
            <a:chOff x="324" y="1434"/>
            <a:chExt cx="6329" cy="140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" y="1434"/>
              <a:ext cx="6045" cy="825"/>
            </a:xfrm>
            <a:prstGeom prst="rect">
              <a:avLst/>
            </a:prstGeom>
          </p:spPr>
        </p:pic>
        <p:sp>
          <p:nvSpPr>
            <p:cNvPr id="27" name="Text Box 26"/>
            <p:cNvSpPr txBox="1"/>
            <p:nvPr/>
          </p:nvSpPr>
          <p:spPr>
            <a:xfrm>
              <a:off x="605" y="2259"/>
              <a:ext cx="60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/>
                <a:t>一个程序的功能能否用一句话说清楚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Some words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128905" y="2547620"/>
            <a:ext cx="8601710" cy="2891155"/>
            <a:chOff x="203" y="4012"/>
            <a:chExt cx="13546" cy="45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" y="4012"/>
              <a:ext cx="13547" cy="3734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617" y="7985"/>
              <a:ext cx="46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/>
                <a:t>多个小程序胜过一个大程序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200" y="734695"/>
            <a:ext cx="8528050" cy="1508760"/>
            <a:chOff x="320" y="1157"/>
            <a:chExt cx="13430" cy="23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" y="1157"/>
              <a:ext cx="13430" cy="1292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/>
          </p:nvSpPr>
          <p:spPr>
            <a:xfrm>
              <a:off x="489" y="2517"/>
              <a:ext cx="60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/>
                <a:t>组合不同的可复用小程序完成任务，</a:t>
              </a:r>
            </a:p>
            <a:p>
              <a:r>
                <a:rPr lang="en-US" altLang="en-US"/>
                <a:t>而不是做一个大的一次性的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通过这个课程，你可以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10000"/>
          </a:bodyPr>
          <a:lstStyle/>
          <a:p>
            <a:r>
              <a:rPr lang="en-US" altLang="en-US"/>
              <a:t>带你从10000米高空俯冲到1000米高处俯瞰linux</a:t>
            </a:r>
          </a:p>
          <a:p>
            <a:pPr lvl="1"/>
            <a:r>
              <a:rPr lang="en-US" altLang="en-US"/>
              <a:t>比宏观更细节一些</a:t>
            </a:r>
          </a:p>
          <a:p>
            <a:r>
              <a:rPr lang="en-US" altLang="en-US"/>
              <a:t>了解LINUX是什么</a:t>
            </a:r>
          </a:p>
          <a:p>
            <a:r>
              <a:rPr lang="en-US" altLang="en-US"/>
              <a:t>了解LINUX由哪些部分组成，有哪些视角可以观察</a:t>
            </a:r>
          </a:p>
          <a:p>
            <a:r>
              <a:rPr lang="en-US" altLang="en-US"/>
              <a:t>了解LINUX真正的运作原理</a:t>
            </a:r>
          </a:p>
          <a:p>
            <a:r>
              <a:rPr lang="en-US" altLang="en-US"/>
              <a:t>得到LINUX的进一步学习路经Roadmap</a:t>
            </a:r>
          </a:p>
          <a:p>
            <a:r>
              <a:rPr lang="en-US" altLang="en-US"/>
              <a:t>一些资源连接</a:t>
            </a:r>
          </a:p>
          <a:p>
            <a:r>
              <a:rPr lang="en-US" altLang="en-US"/>
              <a:t>LINUX为代表的UNIX哲学精神，一些开发思想</a:t>
            </a:r>
          </a:p>
          <a:p>
            <a:r>
              <a:rPr lang="en-US" altLang="en-US"/>
              <a:t>个人的一些心得感悟</a:t>
            </a:r>
          </a:p>
          <a:p>
            <a:endParaRPr lang="en-US" altLang="en-US"/>
          </a:p>
          <a:p>
            <a:r>
              <a:rPr lang="en-US" altLang="en-US"/>
              <a:t>不是教你：</a:t>
            </a:r>
          </a:p>
          <a:p>
            <a:pPr lvl="1"/>
            <a:r>
              <a:rPr lang="en-US" altLang="en-US"/>
              <a:t>具体如何使用命令行：这个不难，照着网上一大堆教程一学就会</a:t>
            </a:r>
          </a:p>
          <a:p>
            <a:pPr lvl="1"/>
            <a:r>
              <a:rPr lang="en-US" altLang="en-US"/>
              <a:t>具体如何在linux下开发： 这个需要时间深入研究</a:t>
            </a:r>
          </a:p>
          <a:p>
            <a:pPr lvl="1"/>
            <a:r>
              <a:rPr lang="en-US" altLang="en-US"/>
              <a:t>操作系统原理：操作系统原理也是很大的Topic, 这里只是有个初步的介绍</a:t>
            </a:r>
          </a:p>
          <a:p>
            <a:pPr lvl="1"/>
            <a:r>
              <a:rPr lang="en-US" altLang="en-US"/>
              <a:t>这些具体的东西都需要日积月累，兴趣驱动，非一时之功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Some words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294005" y="3267710"/>
            <a:ext cx="8554720" cy="2299970"/>
            <a:chOff x="463" y="5146"/>
            <a:chExt cx="13472" cy="36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" y="5146"/>
              <a:ext cx="13472" cy="2067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463" y="7316"/>
              <a:ext cx="10368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/>
                <a:t>设计一个程序时，随着时间的推移，程序也在变大功能也在变多</a:t>
              </a:r>
            </a:p>
            <a:p>
              <a:r>
                <a:rPr lang="en-US" altLang="en-US"/>
                <a:t>此时应该用减法思维，能去掉那些而不是加上哪些，要克制。</a:t>
              </a:r>
            </a:p>
            <a:p>
              <a:r>
                <a:rPr lang="en-US" altLang="en-US"/>
                <a:t>新功能需考虑分裂成新的小程序还是把旧的程序变大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5275" y="1435100"/>
            <a:ext cx="8553450" cy="1108710"/>
            <a:chOff x="465" y="2260"/>
            <a:chExt cx="13470" cy="17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" y="2260"/>
              <a:ext cx="13470" cy="1029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554" y="3426"/>
              <a:ext cx="10173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/>
                <a:t>复杂不可能美丽，UNIX程序员追求的是简洁而美丽，就是优雅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Some words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" y="621030"/>
            <a:ext cx="6133465" cy="5855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80" y="1804670"/>
            <a:ext cx="2779395" cy="27793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Some words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" y="984885"/>
            <a:ext cx="76581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LINUX ZEN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86435" y="938530"/>
            <a:ext cx="660717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en-US" sz="2400"/>
              <a:t>继承Unix ZEN</a:t>
            </a:r>
          </a:p>
          <a:p>
            <a:endParaRPr lang="en-US" altLang="en-US" sz="240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altLang="en-US" sz="2400"/>
              <a:t>有容乃大兼容并包</a:t>
            </a:r>
          </a:p>
          <a:p>
            <a:pPr marL="800100" lvl="1" indent="-342900">
              <a:buFont typeface="Arial" panose="02080604020202020204" pitchFamily="34" charset="0"/>
              <a:buChar char="•"/>
            </a:pPr>
            <a:r>
              <a:rPr lang="en-US" altLang="en-US" sz="2400"/>
              <a:t>平行实现时若方案A不能完胜方案B，则并存，设计兼容机制</a:t>
            </a:r>
          </a:p>
          <a:p>
            <a:pPr marL="800100" lvl="1" indent="-342900">
              <a:buFont typeface="Arial" panose="02080604020202020204" pitchFamily="34" charset="0"/>
              <a:buChar char="•"/>
            </a:pPr>
            <a:r>
              <a:rPr lang="en-US" altLang="en-US" sz="2400"/>
              <a:t>百花齐放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altLang="en-US" sz="240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altLang="en-US" sz="2400"/>
              <a:t>一件事情不应该只有一个解决方法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altLang="en-US" sz="240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altLang="en-US" sz="2400"/>
              <a:t>机制策略分离，重点建设机制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altLang="en-US" sz="240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altLang="en-US" sz="2400"/>
              <a:t>bottom up: 从业务需求出发，不过渡设计，不过早预想未来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altLang="en-US" sz="240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altLang="en-US" sz="2400"/>
              <a:t>自由开源精神，极致黑客精神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457200" y="1124744"/>
            <a:ext cx="8229600" cy="49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/>
          </a:p>
          <a:p>
            <a:r>
              <a:rPr lang="en-US" dirty="0"/>
              <a:t>LINUX介绍</a:t>
            </a:r>
          </a:p>
          <a:p>
            <a:endParaRPr lang="en-US" altLang="zh-CN" dirty="0"/>
          </a:p>
          <a:p>
            <a:r>
              <a:rPr lang="en-US" dirty="0"/>
              <a:t>三个视角</a:t>
            </a:r>
            <a:endParaRPr lang="en-US" b="1" dirty="0"/>
          </a:p>
          <a:p>
            <a:endParaRPr lang="en-US" altLang="zh-CN" dirty="0"/>
          </a:p>
          <a:p>
            <a:r>
              <a:rPr lang="en-US" altLang="en-US" dirty="0"/>
              <a:t>LINUX ZEN</a:t>
            </a:r>
          </a:p>
          <a:p>
            <a:endParaRPr lang="en-US" altLang="en-US" dirty="0"/>
          </a:p>
          <a:p>
            <a:r>
              <a:rPr lang="en-US" altLang="en-US" b="1" dirty="0"/>
              <a:t>我和LINUX</a:t>
            </a:r>
          </a:p>
        </p:txBody>
      </p:sp>
    </p:spTree>
  </p:cSld>
  <p:clrMapOvr>
    <a:masterClrMapping/>
  </p:clrMapOvr>
  <p:transition spd="slow" advTm="8312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我和LINUX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65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221615" y="1064260"/>
            <a:ext cx="8700135" cy="4967605"/>
          </a:xfrm>
        </p:spPr>
        <p:txBody>
          <a:bodyPr>
            <a:normAutofit fontScale="67500"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en-US" dirty="0"/>
              <a:t>大学时期嵌入式课</a:t>
            </a:r>
          </a:p>
          <a:p>
            <a:pPr lvl="1"/>
            <a:r>
              <a:rPr lang="en-US" altLang="en-US" dirty="0"/>
              <a:t>failed</a:t>
            </a:r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研究生期间遇见好兄弟</a:t>
            </a:r>
          </a:p>
          <a:p>
            <a:pPr lvl="1"/>
            <a:r>
              <a:rPr lang="en-US" altLang="en-US" dirty="0"/>
              <a:t>带我入门，指导帮助</a:t>
            </a:r>
          </a:p>
          <a:p>
            <a:pPr lvl="1"/>
            <a:r>
              <a:rPr lang="en-US" altLang="en-US" dirty="0"/>
              <a:t>疯狂学习两年</a:t>
            </a:r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深入研究，走向黑洞</a:t>
            </a:r>
          </a:p>
          <a:p>
            <a:pPr lvl="1"/>
            <a:r>
              <a:rPr lang="en-US" altLang="en-US" sz="2400" dirty="0"/>
              <a:t>使用者-&gt;系统开发者-&gt;内核观察者</a:t>
            </a:r>
            <a:endParaRPr lang="en-US" altLang="en-US" dirty="0"/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现在，以熟练应用指导为主</a:t>
            </a:r>
          </a:p>
          <a:p>
            <a:pPr lvl="0"/>
            <a:endParaRPr lang="en-US" altLang="en-US" dirty="0"/>
          </a:p>
          <a:p>
            <a:pPr lvl="0"/>
            <a:r>
              <a:rPr lang="" altLang="en-US" dirty="0"/>
              <a:t>GNU自由开源是一种old school信仰，R.Stallman带来的那种不满现状的信仰</a:t>
            </a:r>
          </a:p>
          <a:p>
            <a:pPr lvl="0"/>
            <a:endParaRPr lang="" altLang="en-US" dirty="0"/>
          </a:p>
          <a:p>
            <a:pPr lvl="0"/>
            <a:r>
              <a:rPr lang="" altLang="en-US" dirty="0"/>
              <a:t>LINUX是一种modern的虚拟机器，传承了GNU信仰，Linus让改变世界成为可能</a:t>
            </a:r>
            <a:endParaRPr lang="en-US" altLang="en-US" dirty="0"/>
          </a:p>
          <a:p>
            <a:pPr lvl="0"/>
            <a:endParaRPr lang="en-US" altLang="en-US" dirty="0"/>
          </a:p>
        </p:txBody>
      </p:sp>
    </p:spTree>
  </p:cSld>
  <p:clrMapOvr>
    <a:masterClrMapping/>
  </p:clrMapOvr>
  <p:transition spd="slow" advTm="83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References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66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1460" y="764540"/>
            <a:ext cx="8397875" cy="5711825"/>
          </a:xfrm>
        </p:spPr>
        <p:txBody>
          <a:bodyPr>
            <a:normAutofit/>
          </a:bodyPr>
          <a:lstStyle/>
          <a:p>
            <a:r>
              <a:rPr lang="en-US" altLang="zh-CN" dirty="0"/>
              <a:t>操作系统简介</a:t>
            </a:r>
          </a:p>
          <a:p>
            <a:pPr lvl="1"/>
            <a:r>
              <a:rPr lang="en-US">
                <a:sym typeface="+mn-ea"/>
              </a:rPr>
              <a:t>https://www.tutorialspoint.com/operating_system/index.htm</a:t>
            </a:r>
          </a:p>
          <a:p>
            <a:pPr lvl="0"/>
            <a:r>
              <a:rPr lang="en-US" altLang="en-US" sz="2800">
                <a:sym typeface="+mn-ea"/>
              </a:rPr>
              <a:t>shell</a:t>
            </a:r>
          </a:p>
          <a:p>
            <a:pPr lvl="1"/>
            <a:r>
              <a:rPr lang="en-US">
                <a:sym typeface="+mn-ea"/>
              </a:rPr>
              <a:t>https://github.com/alebcay/awesome-shell</a:t>
            </a:r>
            <a:endParaRPr lang="en-US"/>
          </a:p>
          <a:p>
            <a:pPr lvl="0"/>
            <a:r>
              <a:rPr lang="en-US" altLang="en-US"/>
              <a:t>Compile</a:t>
            </a:r>
          </a:p>
          <a:p>
            <a:pPr lvl="1"/>
            <a:r>
              <a:rPr lang="en-US" altLang="en-US" sz="2400"/>
              <a:t>Anatomy_of_Cross-Compilation_Toolchains.pdf</a:t>
            </a:r>
          </a:p>
          <a:p>
            <a:pPr lvl="1"/>
            <a:r>
              <a:rPr lang="en-US" altLang="en-US" sz="2400"/>
              <a:t>LFS.pdf</a:t>
            </a:r>
          </a:p>
          <a:p>
            <a:pPr lvl="1"/>
            <a:endParaRPr lang="en-US" altLang="en-US" sz="2400"/>
          </a:p>
          <a:p>
            <a:pPr lvl="0"/>
            <a:r>
              <a:rPr lang="en-US" altLang="en-US"/>
              <a:t>APUE, LKD</a:t>
            </a:r>
            <a:endParaRPr lang="en-US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178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GUI</a:t>
            </a:r>
            <a:r>
              <a:rPr lang="zh-CN" altLang="en-US" dirty="0"/>
              <a:t>数据流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ssh</a:t>
            </a:r>
            <a:r>
              <a:rPr lang="en-US" altLang="zh-CN" dirty="0"/>
              <a:t> -X </a:t>
            </a:r>
            <a:r>
              <a:rPr lang="zh-CN" altLang="en-US" dirty="0"/>
              <a:t>的背后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7" y="4186682"/>
            <a:ext cx="5223038" cy="26645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12" y="1303680"/>
            <a:ext cx="3534655" cy="4418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49" y="1446747"/>
            <a:ext cx="4230151" cy="2448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LINUX能做什么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形态：桌面，服务器，嵌入式</a:t>
            </a:r>
          </a:p>
          <a:p>
            <a:endParaRPr lang="en-US" altLang="en-US"/>
          </a:p>
          <a:p>
            <a:r>
              <a:rPr lang="en-US" altLang="en-US"/>
              <a:t>场景：手机，web服务器，云计算，火箭，潜水艇，汽车，轮船，工业制造，物联网，你能想到的一切需要计算的地方</a:t>
            </a:r>
          </a:p>
          <a:p>
            <a:endParaRPr lang="en-US" altLang="en-US"/>
          </a:p>
          <a:p>
            <a:r>
              <a:rPr lang="en-US" altLang="en-US"/>
              <a:t>最近人工智能+LINUX双剑合璧，又引爆了一波</a:t>
            </a:r>
          </a:p>
          <a:p>
            <a:endParaRPr lang="en-US" altLang="en-US"/>
          </a:p>
          <a:p>
            <a:r>
              <a:rPr lang="en-US" altLang="en-US"/>
              <a:t>Why not asking what LINUX can’t do?</a:t>
            </a:r>
          </a:p>
          <a:p>
            <a:endParaRPr lang="en-US" altLang="en-US"/>
          </a:p>
          <a:p>
            <a:r>
              <a:rPr lang="en-US" altLang="en-US"/>
              <a:t>LINUX是一种操作系统，什么是操作系统？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操作系统(Operating System)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460" y="764540"/>
            <a:ext cx="4492625" cy="5680075"/>
          </a:xfrm>
        </p:spPr>
        <p:txBody>
          <a:bodyPr>
            <a:normAutofit fontScale="90000" lnSpcReduction="20000"/>
          </a:bodyPr>
          <a:lstStyle/>
          <a:p>
            <a:r>
              <a:rPr lang="en-US" altLang="en-US"/>
              <a:t>操作系统也是一个软件</a:t>
            </a:r>
          </a:p>
          <a:p>
            <a:pPr lvl="1"/>
            <a:r>
              <a:rPr lang="en-US" altLang="en-US"/>
              <a:t>运行在最底层</a:t>
            </a:r>
          </a:p>
          <a:p>
            <a:pPr lvl="1"/>
            <a:r>
              <a:rPr lang="en-US" altLang="en-US"/>
              <a:t>提供基础服务和设施</a:t>
            </a:r>
          </a:p>
          <a:p>
            <a:pPr lvl="1"/>
            <a:r>
              <a:rPr lang="en-US" altLang="en-US"/>
              <a:t>是用户和计算设备的接口</a:t>
            </a:r>
          </a:p>
          <a:p>
            <a:pPr lvl="1"/>
            <a:r>
              <a:rPr lang="en-US" altLang="en-US" sz="2400"/>
              <a:t>为上层用户创造的应用服务</a:t>
            </a:r>
          </a:p>
          <a:p>
            <a:pPr lvl="2"/>
            <a:r>
              <a:rPr lang="en-US" altLang="en-US" sz="2000"/>
              <a:t>类似于手机app</a:t>
            </a:r>
          </a:p>
          <a:p>
            <a:pPr lvl="2"/>
            <a:r>
              <a:rPr lang="en-US" altLang="en-US" sz="2000"/>
              <a:t>强大的</a:t>
            </a:r>
            <a:endParaRPr lang="en-US" altLang="en-US"/>
          </a:p>
          <a:p>
            <a:pPr lvl="0"/>
            <a:r>
              <a:rPr lang="en-US" altLang="en-US"/>
              <a:t>主要功能有</a:t>
            </a:r>
          </a:p>
          <a:p>
            <a:pPr lvl="1"/>
            <a:r>
              <a:rPr lang="en-US" altLang="en-US">
                <a:sym typeface="+mn-ea"/>
              </a:rPr>
              <a:t>进程管理</a:t>
            </a:r>
            <a:endParaRPr lang="en-US" altLang="en-US"/>
          </a:p>
          <a:p>
            <a:pPr lvl="1"/>
            <a:r>
              <a:rPr lang="en-US" altLang="en-US"/>
              <a:t>硬件/文件/资源管理</a:t>
            </a:r>
          </a:p>
          <a:p>
            <a:pPr lvl="2"/>
            <a:r>
              <a:rPr lang="en-US" altLang="en-US"/>
              <a:t>CPU, 内存，设备IO</a:t>
            </a:r>
          </a:p>
          <a:p>
            <a:pPr lvl="1"/>
            <a:r>
              <a:rPr lang="en-US" altLang="en-US"/>
              <a:t>硬件控制</a:t>
            </a:r>
          </a:p>
          <a:p>
            <a:pPr lvl="1"/>
            <a:r>
              <a:rPr lang="en-US" altLang="en-US"/>
              <a:t>安全</a:t>
            </a:r>
          </a:p>
          <a:p>
            <a:pPr lvl="1"/>
            <a:r>
              <a:rPr lang="en-US" altLang="en-US"/>
              <a:t>错误诊断</a:t>
            </a:r>
          </a:p>
          <a:p>
            <a:pPr lvl="1"/>
            <a:r>
              <a:rPr lang="en-US" altLang="en-US"/>
              <a:t>用户软件之间的通讯，信息交换</a:t>
            </a:r>
          </a:p>
          <a:p>
            <a:pPr lvl="1"/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515" y="706120"/>
            <a:ext cx="3336290" cy="3453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085" y="4401185"/>
            <a:ext cx="4362450" cy="2043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几种操作系统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55" y="764540"/>
            <a:ext cx="4898390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245" y="3511550"/>
            <a:ext cx="4368800" cy="26816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11900" y="43141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分时共用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412865" y="16802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批处理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141</TotalTime>
  <Words>5045</Words>
  <Application>Microsoft Office PowerPoint</Application>
  <PresentationFormat>全屏显示(4:3)</PresentationFormat>
  <Paragraphs>1211</Paragraphs>
  <Slides>68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6" baseType="lpstr">
      <vt:lpstr>AAAOTU+TimesNewRoman,Bold</vt:lpstr>
      <vt:lpstr>BCFOWP+TimesNewRoman</vt:lpstr>
      <vt:lpstr>BVCBIS+TimesNewRoman,Italic</vt:lpstr>
      <vt:lpstr>GQMHTI+TimesNewRoman</vt:lpstr>
      <vt:lpstr>HUGBWG+TimesNewRoman</vt:lpstr>
      <vt:lpstr>JDPSLT+TimesNewRoman,Bold</vt:lpstr>
      <vt:lpstr>JMJGFR+TimesNewRoman,Italic</vt:lpstr>
      <vt:lpstr>MLAUAK+CourierNew</vt:lpstr>
      <vt:lpstr>MUNJFI+TimesNewRoman,Italic</vt:lpstr>
      <vt:lpstr>SGBHDL+TimesNewRoman,Bold</vt:lpstr>
      <vt:lpstr>TISEQJ+ArialUnicodeMS,Bold</vt:lpstr>
      <vt:lpstr>方正舒体</vt:lpstr>
      <vt:lpstr>黑体</vt:lpstr>
      <vt:lpstr>Arial</vt:lpstr>
      <vt:lpstr>Calibri</vt:lpstr>
      <vt:lpstr>Georgia</vt:lpstr>
      <vt:lpstr>Times New Roman</vt:lpstr>
      <vt:lpstr>Beamer</vt:lpstr>
      <vt:lpstr>Linux体系架构</vt:lpstr>
      <vt:lpstr>主要内容</vt:lpstr>
      <vt:lpstr>主要内容</vt:lpstr>
      <vt:lpstr>What is Linux</vt:lpstr>
      <vt:lpstr>掌握了LINUX以后</vt:lpstr>
      <vt:lpstr>通过这个课程，你可以</vt:lpstr>
      <vt:lpstr>LINUX能做什么</vt:lpstr>
      <vt:lpstr>操作系统(Operating System)</vt:lpstr>
      <vt:lpstr>几种操作系统</vt:lpstr>
      <vt:lpstr>LINUX 操作系统</vt:lpstr>
      <vt:lpstr>History of Unix</vt:lpstr>
      <vt:lpstr>名人轶事</vt:lpstr>
      <vt:lpstr>三个视角：The Linux Black Hole</vt:lpstr>
      <vt:lpstr>虫洞</vt:lpstr>
      <vt:lpstr>LINUX的构成</vt:lpstr>
      <vt:lpstr>Linux Distrubution</vt:lpstr>
      <vt:lpstr>LFS</vt:lpstr>
      <vt:lpstr>Dependency Graph</vt:lpstr>
      <vt:lpstr>肉体1/3 Package Management</vt:lpstr>
      <vt:lpstr>肉体2/3 LINUX ZEN: 一切皆文件</vt:lpstr>
      <vt:lpstr>文件类型</vt:lpstr>
      <vt:lpstr>用户及文件权限</vt:lpstr>
      <vt:lpstr>命令行速览</vt:lpstr>
      <vt:lpstr>肉体2/3 Filesystem Hierarchy Standard</vt:lpstr>
      <vt:lpstr>肉体2/3 目录和挂载</vt:lpstr>
      <vt:lpstr>肉体3/3 Linux Kernel</vt:lpstr>
      <vt:lpstr>灵魂：进程</vt:lpstr>
      <vt:lpstr>灵魂：整个系统运行的信息流</vt:lpstr>
      <vt:lpstr>灵魂：整个系统运行的信息流</vt:lpstr>
      <vt:lpstr>灵魂: 3D游戏渲染</vt:lpstr>
      <vt:lpstr>主要内容</vt:lpstr>
      <vt:lpstr>使用者视角</vt:lpstr>
      <vt:lpstr>LINUX桌面环境</vt:lpstr>
      <vt:lpstr>Desktop Envionrment</vt:lpstr>
      <vt:lpstr>GUI vs CLI</vt:lpstr>
      <vt:lpstr>GUI数据流</vt:lpstr>
      <vt:lpstr>Command Line Interface</vt:lpstr>
      <vt:lpstr>开发者视角</vt:lpstr>
      <vt:lpstr>Portable Operating System Interface</vt:lpstr>
      <vt:lpstr>General Call Routine</vt:lpstr>
      <vt:lpstr>PowerPoint 演示文稿</vt:lpstr>
      <vt:lpstr>PowerPoint 演示文稿</vt:lpstr>
      <vt:lpstr>PowerPoint 演示文稿</vt:lpstr>
      <vt:lpstr>API vs ABI Portable</vt:lpstr>
      <vt:lpstr>上帝视角</vt:lpstr>
      <vt:lpstr>Kernel’s History</vt:lpstr>
      <vt:lpstr>PowerPoint 演示文稿</vt:lpstr>
      <vt:lpstr>PowerPoint 演示文稿</vt:lpstr>
      <vt:lpstr>PowerPoint 演示文稿</vt:lpstr>
      <vt:lpstr>PowerPoint 演示文稿</vt:lpstr>
      <vt:lpstr>Linux memory management</vt:lpstr>
      <vt:lpstr>Storage stack</vt:lpstr>
      <vt:lpstr>Call dependency graph</vt:lpstr>
      <vt:lpstr>PowerPoint 演示文稿</vt:lpstr>
      <vt:lpstr>Why So Complex</vt:lpstr>
      <vt:lpstr>主要内容</vt:lpstr>
      <vt:lpstr>Unix philosophy</vt:lpstr>
      <vt:lpstr>Some words</vt:lpstr>
      <vt:lpstr>Some words</vt:lpstr>
      <vt:lpstr>Some words</vt:lpstr>
      <vt:lpstr>Some words</vt:lpstr>
      <vt:lpstr>Some words</vt:lpstr>
      <vt:lpstr>LINUX ZEN</vt:lpstr>
      <vt:lpstr>主要内容</vt:lpstr>
      <vt:lpstr>我和LINUX</vt:lpstr>
      <vt:lpstr>References</vt:lpstr>
      <vt:lpstr>PowerPoint 演示文稿</vt:lpstr>
      <vt:lpstr>GUI数据流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Calibration for distant surveillance cameras under large pose and illumination variations</dc:title>
  <dc:creator>vision</dc:creator>
  <cp:lastModifiedBy>lenovo</cp:lastModifiedBy>
  <cp:revision>5458</cp:revision>
  <dcterms:created xsi:type="dcterms:W3CDTF">2020-06-14T11:55:44Z</dcterms:created>
  <dcterms:modified xsi:type="dcterms:W3CDTF">2020-06-15T07:54:40Z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